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4"/>
  </p:notesMasterIdLst>
  <p:sldIdLst>
    <p:sldId id="256" r:id="rId2"/>
    <p:sldId id="257" r:id="rId3"/>
    <p:sldId id="276" r:id="rId4"/>
    <p:sldId id="259" r:id="rId5"/>
    <p:sldId id="282" r:id="rId6"/>
    <p:sldId id="273" r:id="rId7"/>
    <p:sldId id="260" r:id="rId8"/>
    <p:sldId id="261" r:id="rId9"/>
    <p:sldId id="278" r:id="rId10"/>
    <p:sldId id="262" r:id="rId11"/>
    <p:sldId id="274" r:id="rId12"/>
    <p:sldId id="266" r:id="rId13"/>
    <p:sldId id="267" r:id="rId14"/>
    <p:sldId id="272" r:id="rId15"/>
    <p:sldId id="270" r:id="rId16"/>
    <p:sldId id="269" r:id="rId17"/>
    <p:sldId id="265" r:id="rId18"/>
    <p:sldId id="263" r:id="rId19"/>
    <p:sldId id="268" r:id="rId20"/>
    <p:sldId id="264" r:id="rId21"/>
    <p:sldId id="280"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7917"/>
    <a:srgbClr val="D49516"/>
    <a:srgbClr val="EBD63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77119" autoAdjust="0"/>
  </p:normalViewPr>
  <p:slideViewPr>
    <p:cSldViewPr>
      <p:cViewPr varScale="1">
        <p:scale>
          <a:sx n="76" d="100"/>
          <a:sy n="76" d="100"/>
        </p:scale>
        <p:origin x="-43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0EA41-6881-4EA6-B2B5-0AA2B4639D9E}" type="datetimeFigureOut">
              <a:rPr lang="en-US" smtClean="0"/>
              <a:pPr/>
              <a:t>4/20/2020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E760A9-09DB-48E3-AD42-2A9FC66FAA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E760A9-09DB-48E3-AD42-2A9FC66FAA4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E760A9-09DB-48E3-AD42-2A9FC66FAA41}"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a:p>
        </p:txBody>
      </p:sp>
      <p:sp>
        <p:nvSpPr>
          <p:cNvPr id="4" name="Slide Number Placeholder 3"/>
          <p:cNvSpPr>
            <a:spLocks noGrp="1"/>
          </p:cNvSpPr>
          <p:nvPr>
            <p:ph type="sldNum" sz="quarter" idx="10"/>
          </p:nvPr>
        </p:nvSpPr>
        <p:spPr/>
        <p:txBody>
          <a:bodyPr/>
          <a:lstStyle/>
          <a:p>
            <a:fld id="{75E760A9-09DB-48E3-AD42-2A9FC66FAA41}"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E760A9-09DB-48E3-AD42-2A9FC66FAA41}"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E760A9-09DB-48E3-AD42-2A9FC66FAA41}"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75E760A9-09DB-48E3-AD42-2A9FC66FAA41}"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75E760A9-09DB-48E3-AD42-2A9FC66FAA41}"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5E760A9-09DB-48E3-AD42-2A9FC66FAA41}"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E760A9-09DB-48E3-AD42-2A9FC66FAA41}"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E760A9-09DB-48E3-AD42-2A9FC66FAA4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Home Rule Bills 1,2,3</a:t>
            </a:r>
          </a:p>
          <a:p>
            <a:r>
              <a:rPr lang="en-US" dirty="0" smtClean="0"/>
              <a:t>Home Rule passed but postponed until the end of </a:t>
            </a:r>
            <a:r>
              <a:rPr lang="en-US" b="1" dirty="0" smtClean="0"/>
              <a:t>WW1</a:t>
            </a:r>
          </a:p>
          <a:p>
            <a:endParaRPr lang="en-US" dirty="0" smtClean="0"/>
          </a:p>
          <a:p>
            <a:r>
              <a:rPr lang="en-US" b="1" dirty="0" smtClean="0"/>
              <a:t>Sinn Fein – Arthur Griffith </a:t>
            </a:r>
            <a:r>
              <a:rPr lang="en-US" dirty="0" smtClean="0"/>
              <a:t>– own parliament in Dublin</a:t>
            </a:r>
          </a:p>
          <a:p>
            <a:endParaRPr lang="en-US" dirty="0"/>
          </a:p>
        </p:txBody>
      </p:sp>
      <p:sp>
        <p:nvSpPr>
          <p:cNvPr id="4" name="Slide Number Placeholder 3"/>
          <p:cNvSpPr>
            <a:spLocks noGrp="1"/>
          </p:cNvSpPr>
          <p:nvPr>
            <p:ph type="sldNum" sz="quarter" idx="10"/>
          </p:nvPr>
        </p:nvSpPr>
        <p:spPr/>
        <p:txBody>
          <a:bodyPr/>
          <a:lstStyle/>
          <a:p>
            <a:fld id="{75E760A9-09DB-48E3-AD42-2A9FC66FAA4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5E760A9-09DB-48E3-AD42-2A9FC66FAA4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E760A9-09DB-48E3-AD42-2A9FC66FAA4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E760A9-09DB-48E3-AD42-2A9FC66FAA4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E760A9-09DB-48E3-AD42-2A9FC66FAA4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E760A9-09DB-48E3-AD42-2A9FC66FAA4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75E760A9-09DB-48E3-AD42-2A9FC66FAA41}"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E4B943-8C4E-44BF-A49C-AE75EA3A21D3}" type="datetimeFigureOut">
              <a:rPr lang="en-US" smtClean="0"/>
              <a:pPr/>
              <a:t>4/20/2020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9FFD61B-C1AE-41DE-B4D0-00B067974F5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E4B943-8C4E-44BF-A49C-AE75EA3A21D3}"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FD61B-C1AE-41DE-B4D0-00B067974F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E4B943-8C4E-44BF-A49C-AE75EA3A21D3}"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FD61B-C1AE-41DE-B4D0-00B067974F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E4B943-8C4E-44BF-A49C-AE75EA3A21D3}"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FD61B-C1AE-41DE-B4D0-00B067974F5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E4B943-8C4E-44BF-A49C-AE75EA3A21D3}" type="datetimeFigureOut">
              <a:rPr lang="en-US" smtClean="0"/>
              <a:pPr/>
              <a:t>4/20/2020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9FFD61B-C1AE-41DE-B4D0-00B067974F5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E4B943-8C4E-44BF-A49C-AE75EA3A21D3}"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FD61B-C1AE-41DE-B4D0-00B067974F5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E4B943-8C4E-44BF-A49C-AE75EA3A21D3}"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FFD61B-C1AE-41DE-B4D0-00B067974F5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E4B943-8C4E-44BF-A49C-AE75EA3A21D3}"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FFD61B-C1AE-41DE-B4D0-00B067974F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4B943-8C4E-44BF-A49C-AE75EA3A21D3}"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FFD61B-C1AE-41DE-B4D0-00B067974F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E4B943-8C4E-44BF-A49C-AE75EA3A21D3}"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FD61B-C1AE-41DE-B4D0-00B067974F5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E4B943-8C4E-44BF-A49C-AE75EA3A21D3}" type="datetimeFigureOut">
              <a:rPr lang="en-US" smtClean="0"/>
              <a:pPr/>
              <a:t>4/20/2020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9FFD61B-C1AE-41DE-B4D0-00B067974F5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AE4B943-8C4E-44BF-A49C-AE75EA3A21D3}" type="datetimeFigureOut">
              <a:rPr lang="en-US" smtClean="0"/>
              <a:pPr/>
              <a:t>4/20/2020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9FFD61B-C1AE-41DE-B4D0-00B067974F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87824" y="3645024"/>
            <a:ext cx="3024336" cy="432048"/>
          </a:xfrm>
          <a:prstGeom prst="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p:txBody>
          <a:bodyPr/>
          <a:lstStyle/>
          <a:p>
            <a:r>
              <a:rPr lang="en-US" dirty="0" smtClean="0"/>
              <a:t>1912-23</a:t>
            </a:r>
            <a:endParaRPr lang="en-US" dirty="0"/>
          </a:p>
        </p:txBody>
      </p:sp>
      <p:sp>
        <p:nvSpPr>
          <p:cNvPr id="2" name="Title 1"/>
          <p:cNvSpPr>
            <a:spLocks noGrp="1"/>
          </p:cNvSpPr>
          <p:nvPr>
            <p:ph type="ctrTitle"/>
          </p:nvPr>
        </p:nvSpPr>
        <p:spPr>
          <a:xfrm>
            <a:off x="683568" y="1484784"/>
            <a:ext cx="7772400" cy="1470025"/>
          </a:xfrm>
        </p:spPr>
        <p:txBody>
          <a:bodyPr/>
          <a:lstStyle/>
          <a:p>
            <a:r>
              <a:rPr lang="en-US" dirty="0" smtClean="0"/>
              <a:t>Revolutionary Ireland</a:t>
            </a:r>
            <a:endParaRPr lang="en-US" dirty="0"/>
          </a:p>
        </p:txBody>
      </p:sp>
      <p:sp>
        <p:nvSpPr>
          <p:cNvPr id="4" name="TextBox 3"/>
          <p:cNvSpPr txBox="1"/>
          <p:nvPr/>
        </p:nvSpPr>
        <p:spPr>
          <a:xfrm>
            <a:off x="1331640" y="3140968"/>
            <a:ext cx="6336704" cy="1231106"/>
          </a:xfrm>
          <a:prstGeom prst="rect">
            <a:avLst/>
          </a:prstGeom>
          <a:noFill/>
        </p:spPr>
        <p:txBody>
          <a:bodyPr wrap="square" rtlCol="0">
            <a:spAutoFit/>
          </a:bodyPr>
          <a:lstStyle/>
          <a:p>
            <a:endParaRPr lang="en-US" dirty="0" smtClean="0"/>
          </a:p>
          <a:p>
            <a:endParaRPr lang="en-US" dirty="0" smtClean="0"/>
          </a:p>
          <a:p>
            <a:pPr algn="ctr"/>
            <a:r>
              <a:rPr lang="en-US" sz="2000" dirty="0" smtClean="0"/>
              <a:t>Decade of Centenaries</a:t>
            </a:r>
          </a:p>
          <a:p>
            <a:endParaRPr lang="en-US" dirty="0"/>
          </a:p>
        </p:txBody>
      </p:sp>
      <p:sp>
        <p:nvSpPr>
          <p:cNvPr id="6" name="Rounded Rectangle 5"/>
          <p:cNvSpPr/>
          <p:nvPr/>
        </p:nvSpPr>
        <p:spPr>
          <a:xfrm>
            <a:off x="611560" y="5661248"/>
            <a:ext cx="756084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events that happened from 1912-23 are still impacting Ireland today. </a:t>
            </a:r>
          </a:p>
          <a:p>
            <a:pPr algn="ctr"/>
            <a:r>
              <a:rPr lang="en-US" dirty="0" smtClean="0"/>
              <a:t>Think about: </a:t>
            </a:r>
            <a:r>
              <a:rPr lang="en-US" i="1" dirty="0" err="1" smtClean="0"/>
              <a:t>Brexit</a:t>
            </a:r>
            <a:r>
              <a:rPr lang="en-US" i="1" dirty="0" smtClean="0"/>
              <a:t>, Northern Ireland, the Border and the Troubles</a:t>
            </a:r>
            <a:r>
              <a:rPr lang="en-US"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1412776"/>
            <a:ext cx="9144000" cy="100811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1918 General election, first </a:t>
            </a:r>
            <a:r>
              <a:rPr lang="en-US" dirty="0" err="1" smtClean="0"/>
              <a:t>Dáil</a:t>
            </a:r>
            <a:r>
              <a:rPr lang="en-US" dirty="0" smtClean="0"/>
              <a:t> </a:t>
            </a:r>
            <a:endParaRPr lang="en-US" dirty="0"/>
          </a:p>
        </p:txBody>
      </p:sp>
      <p:pic>
        <p:nvPicPr>
          <p:cNvPr id="4" name="Google Shape;70;p15"/>
          <p:cNvPicPr preferRelativeResize="0">
            <a:picLocks noGrp="1"/>
          </p:cNvPicPr>
          <p:nvPr>
            <p:ph sz="quarter" idx="4294967295"/>
          </p:nvPr>
        </p:nvPicPr>
        <p:blipFill>
          <a:blip r:embed="rId3" cstate="print">
            <a:alphaModFix/>
          </a:blip>
          <a:stretch>
            <a:fillRect/>
          </a:stretch>
        </p:blipFill>
        <p:spPr>
          <a:xfrm>
            <a:off x="5148064" y="2564904"/>
            <a:ext cx="3749675" cy="2430462"/>
          </a:xfrm>
          <a:prstGeom prst="rect">
            <a:avLst/>
          </a:prstGeom>
          <a:noFill/>
          <a:ln>
            <a:noFill/>
          </a:ln>
        </p:spPr>
      </p:pic>
      <p:pic>
        <p:nvPicPr>
          <p:cNvPr id="5" name="Picture 4" descr="Election results in: Irish voters favour an independent republic"/>
          <p:cNvPicPr>
            <a:picLocks noChangeAspect="1" noChangeArrowheads="1"/>
          </p:cNvPicPr>
          <p:nvPr/>
        </p:nvPicPr>
        <p:blipFill>
          <a:blip r:embed="rId4" cstate="print"/>
          <a:srcRect/>
          <a:stretch>
            <a:fillRect/>
          </a:stretch>
        </p:blipFill>
        <p:spPr bwMode="auto">
          <a:xfrm>
            <a:off x="2271358" y="2636912"/>
            <a:ext cx="2228634" cy="2376264"/>
          </a:xfrm>
          <a:prstGeom prst="rect">
            <a:avLst/>
          </a:prstGeom>
        </p:spPr>
        <p:style>
          <a:lnRef idx="1">
            <a:schemeClr val="dk1"/>
          </a:lnRef>
          <a:fillRef idx="3">
            <a:schemeClr val="dk1"/>
          </a:fillRef>
          <a:effectRef idx="2">
            <a:schemeClr val="dk1"/>
          </a:effectRef>
          <a:fontRef idx="minor">
            <a:schemeClr val="lt1"/>
          </a:fontRef>
        </p:style>
      </p:pic>
      <p:sp>
        <p:nvSpPr>
          <p:cNvPr id="6" name="TextBox 5"/>
          <p:cNvSpPr txBox="1"/>
          <p:nvPr/>
        </p:nvSpPr>
        <p:spPr>
          <a:xfrm>
            <a:off x="-2268760" y="0"/>
            <a:ext cx="4752528" cy="646331"/>
          </a:xfrm>
          <a:prstGeom prst="rect">
            <a:avLst/>
          </a:prstGeom>
          <a:noFill/>
        </p:spPr>
        <p:txBody>
          <a:bodyPr wrap="square" rtlCol="0">
            <a:spAutoFit/>
          </a:bodyPr>
          <a:lstStyle/>
          <a:p>
            <a:endParaRPr lang="en-US" b="1" dirty="0" smtClean="0"/>
          </a:p>
          <a:p>
            <a:endParaRPr lang="en-US" dirty="0"/>
          </a:p>
        </p:txBody>
      </p:sp>
      <p:sp>
        <p:nvSpPr>
          <p:cNvPr id="7" name="Rounded Rectangle 6"/>
          <p:cNvSpPr/>
          <p:nvPr/>
        </p:nvSpPr>
        <p:spPr>
          <a:xfrm>
            <a:off x="5148064" y="5085184"/>
            <a:ext cx="3744416" cy="1584176"/>
          </a:xfrm>
          <a:prstGeom prst="round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chemeClr val="tx1"/>
                </a:solidFill>
              </a:rPr>
              <a:t>Dáil</a:t>
            </a:r>
            <a:r>
              <a:rPr lang="en-US" b="1" dirty="0" smtClean="0">
                <a:solidFill>
                  <a:schemeClr val="tx1"/>
                </a:solidFill>
              </a:rPr>
              <a:t> </a:t>
            </a:r>
            <a:r>
              <a:rPr lang="en-US" b="1" dirty="0" err="1" smtClean="0">
                <a:solidFill>
                  <a:schemeClr val="tx1"/>
                </a:solidFill>
              </a:rPr>
              <a:t>Eireann</a:t>
            </a:r>
            <a:r>
              <a:rPr lang="en-US" b="1" dirty="0" smtClean="0">
                <a:solidFill>
                  <a:schemeClr val="tx1"/>
                </a:solidFill>
              </a:rPr>
              <a:t> </a:t>
            </a:r>
            <a:r>
              <a:rPr lang="en-US" dirty="0" smtClean="0">
                <a:solidFill>
                  <a:schemeClr val="tx1"/>
                </a:solidFill>
              </a:rPr>
              <a:t>21 Jan 1919</a:t>
            </a:r>
          </a:p>
          <a:p>
            <a:r>
              <a:rPr lang="en-US" dirty="0" smtClean="0">
                <a:solidFill>
                  <a:schemeClr val="tx1"/>
                </a:solidFill>
              </a:rPr>
              <a:t>Irish Independence announced</a:t>
            </a:r>
          </a:p>
          <a:p>
            <a:r>
              <a:rPr lang="en-US" dirty="0" smtClean="0">
                <a:solidFill>
                  <a:schemeClr val="tx1"/>
                </a:solidFill>
              </a:rPr>
              <a:t>Many of the TDs still in jail after the Easter Rising. When the </a:t>
            </a:r>
            <a:r>
              <a:rPr lang="en-US" dirty="0" err="1" smtClean="0">
                <a:solidFill>
                  <a:schemeClr val="tx1"/>
                </a:solidFill>
              </a:rPr>
              <a:t>Dáil</a:t>
            </a:r>
            <a:r>
              <a:rPr lang="en-US" dirty="0" smtClean="0">
                <a:solidFill>
                  <a:schemeClr val="tx1"/>
                </a:solidFill>
              </a:rPr>
              <a:t> is banned in September the TDs go on the run.</a:t>
            </a:r>
          </a:p>
        </p:txBody>
      </p:sp>
      <p:sp>
        <p:nvSpPr>
          <p:cNvPr id="8" name="Rounded Rectangle 7"/>
          <p:cNvSpPr/>
          <p:nvPr/>
        </p:nvSpPr>
        <p:spPr>
          <a:xfrm>
            <a:off x="179512" y="2636912"/>
            <a:ext cx="1872208" cy="2160240"/>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Women can vote for the first time. </a:t>
            </a:r>
            <a:r>
              <a:rPr lang="en-US" sz="1600" dirty="0" err="1" smtClean="0">
                <a:solidFill>
                  <a:schemeClr val="tx1"/>
                </a:solidFill>
              </a:rPr>
              <a:t>Markievcz</a:t>
            </a:r>
            <a:r>
              <a:rPr lang="en-US" sz="1600" dirty="0" smtClean="0">
                <a:solidFill>
                  <a:schemeClr val="tx1"/>
                </a:solidFill>
              </a:rPr>
              <a:t> would have been the first woman elected to the Parliament in Westminster.</a:t>
            </a:r>
            <a:endParaRPr lang="en-US" sz="1600" dirty="0">
              <a:solidFill>
                <a:schemeClr val="tx1"/>
              </a:solidFill>
            </a:endParaRPr>
          </a:p>
        </p:txBody>
      </p:sp>
      <p:sp>
        <p:nvSpPr>
          <p:cNvPr id="11" name="Rounded Rectangle 10"/>
          <p:cNvSpPr/>
          <p:nvPr/>
        </p:nvSpPr>
        <p:spPr>
          <a:xfrm>
            <a:off x="107504" y="1628800"/>
            <a:ext cx="1872208" cy="648072"/>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November:</a:t>
            </a:r>
          </a:p>
          <a:p>
            <a:r>
              <a:rPr lang="en-US" sz="1600" dirty="0" smtClean="0">
                <a:solidFill>
                  <a:schemeClr val="tx1"/>
                </a:solidFill>
              </a:rPr>
              <a:t>World War One ends</a:t>
            </a:r>
            <a:endParaRPr lang="en-US" sz="1600" dirty="0">
              <a:solidFill>
                <a:schemeClr val="tx1"/>
              </a:solidFill>
            </a:endParaRPr>
          </a:p>
        </p:txBody>
      </p:sp>
      <p:sp>
        <p:nvSpPr>
          <p:cNvPr id="17" name="Rounded Rectangle 16"/>
          <p:cNvSpPr/>
          <p:nvPr/>
        </p:nvSpPr>
        <p:spPr>
          <a:xfrm>
            <a:off x="2555776" y="1628800"/>
            <a:ext cx="1656184" cy="648072"/>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December :</a:t>
            </a:r>
          </a:p>
          <a:p>
            <a:r>
              <a:rPr lang="en-US" sz="1600" dirty="0" smtClean="0">
                <a:solidFill>
                  <a:schemeClr val="tx1"/>
                </a:solidFill>
              </a:rPr>
              <a:t>General Election </a:t>
            </a:r>
            <a:endParaRPr lang="en-US" sz="1600" dirty="0">
              <a:solidFill>
                <a:schemeClr val="tx1"/>
              </a:solidFill>
            </a:endParaRPr>
          </a:p>
        </p:txBody>
      </p:sp>
      <p:sp>
        <p:nvSpPr>
          <p:cNvPr id="19" name="Rounded Rectangle 18"/>
          <p:cNvSpPr/>
          <p:nvPr/>
        </p:nvSpPr>
        <p:spPr>
          <a:xfrm>
            <a:off x="4788024" y="1628800"/>
            <a:ext cx="1728192" cy="648072"/>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Sinn </a:t>
            </a:r>
            <a:r>
              <a:rPr lang="en-US" sz="1600" dirty="0" err="1" smtClean="0">
                <a:solidFill>
                  <a:schemeClr val="tx1"/>
                </a:solidFill>
              </a:rPr>
              <a:t>Féin</a:t>
            </a:r>
            <a:r>
              <a:rPr lang="en-US" sz="1600" dirty="0" smtClean="0">
                <a:solidFill>
                  <a:schemeClr val="tx1"/>
                </a:solidFill>
              </a:rPr>
              <a:t> win most of the votes</a:t>
            </a:r>
            <a:r>
              <a:rPr lang="en-US" sz="1600" dirty="0" smtClean="0"/>
              <a:t>. </a:t>
            </a:r>
            <a:endParaRPr lang="en-US" sz="1600" dirty="0"/>
          </a:p>
        </p:txBody>
      </p:sp>
      <p:sp>
        <p:nvSpPr>
          <p:cNvPr id="20" name="Rounded Rectangle 19"/>
          <p:cNvSpPr/>
          <p:nvPr/>
        </p:nvSpPr>
        <p:spPr>
          <a:xfrm>
            <a:off x="7092280" y="1484784"/>
            <a:ext cx="1944216" cy="864096"/>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Refuse to take their seats in the parliament in London </a:t>
            </a:r>
            <a:endParaRPr lang="en-US" sz="1600" dirty="0">
              <a:solidFill>
                <a:schemeClr val="tx1"/>
              </a:solidFill>
            </a:endParaRPr>
          </a:p>
        </p:txBody>
      </p:sp>
      <p:sp>
        <p:nvSpPr>
          <p:cNvPr id="21" name="Right Arrow 20"/>
          <p:cNvSpPr/>
          <p:nvPr/>
        </p:nvSpPr>
        <p:spPr>
          <a:xfrm>
            <a:off x="2051720" y="1628800"/>
            <a:ext cx="432048" cy="3600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Rounded Rectangle 24"/>
          <p:cNvSpPr/>
          <p:nvPr/>
        </p:nvSpPr>
        <p:spPr>
          <a:xfrm>
            <a:off x="1187624" y="5085184"/>
            <a:ext cx="3672408" cy="1584176"/>
          </a:xfrm>
          <a:prstGeom prst="round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Election Results</a:t>
            </a:r>
          </a:p>
          <a:p>
            <a:r>
              <a:rPr lang="en-US" dirty="0" smtClean="0">
                <a:solidFill>
                  <a:schemeClr val="tx1"/>
                </a:solidFill>
              </a:rPr>
              <a:t>Green: Mostly nationalists elected</a:t>
            </a:r>
          </a:p>
          <a:p>
            <a:r>
              <a:rPr lang="en-US" dirty="0" smtClean="0">
                <a:solidFill>
                  <a:schemeClr val="tx1"/>
                </a:solidFill>
              </a:rPr>
              <a:t>(Sinn </a:t>
            </a:r>
            <a:r>
              <a:rPr lang="en-US" dirty="0" err="1" smtClean="0">
                <a:solidFill>
                  <a:schemeClr val="tx1"/>
                </a:solidFill>
              </a:rPr>
              <a:t>Féin</a:t>
            </a:r>
            <a:r>
              <a:rPr lang="en-US" dirty="0" smtClean="0">
                <a:solidFill>
                  <a:schemeClr val="tx1"/>
                </a:solidFill>
              </a:rPr>
              <a:t> &amp; Home Rule)</a:t>
            </a:r>
          </a:p>
          <a:p>
            <a:r>
              <a:rPr lang="en-US" dirty="0" smtClean="0">
                <a:solidFill>
                  <a:schemeClr val="tx1"/>
                </a:solidFill>
              </a:rPr>
              <a:t>Orange: Mostly Unionists elected</a:t>
            </a:r>
          </a:p>
          <a:p>
            <a:r>
              <a:rPr lang="en-US" dirty="0" smtClean="0">
                <a:solidFill>
                  <a:schemeClr val="tx1"/>
                </a:solidFill>
              </a:rPr>
              <a:t>Ulster is divided</a:t>
            </a:r>
            <a:endParaRPr lang="en-US" dirty="0">
              <a:solidFill>
                <a:schemeClr val="tx1"/>
              </a:solidFill>
            </a:endParaRPr>
          </a:p>
        </p:txBody>
      </p:sp>
      <p:sp>
        <p:nvSpPr>
          <p:cNvPr id="26" name="Right Arrow 25"/>
          <p:cNvSpPr/>
          <p:nvPr/>
        </p:nvSpPr>
        <p:spPr>
          <a:xfrm>
            <a:off x="4283968" y="1628800"/>
            <a:ext cx="432048" cy="3600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ight Arrow 26"/>
          <p:cNvSpPr/>
          <p:nvPr/>
        </p:nvSpPr>
        <p:spPr>
          <a:xfrm>
            <a:off x="6588224" y="1628800"/>
            <a:ext cx="432048" cy="3600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ight Arrow 17"/>
          <p:cNvSpPr/>
          <p:nvPr/>
        </p:nvSpPr>
        <p:spPr>
          <a:xfrm rot="5400000">
            <a:off x="8352420" y="2312876"/>
            <a:ext cx="432048" cy="3600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The War of Independence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74638"/>
            <a:ext cx="7772400" cy="1143000"/>
          </a:xfrm>
        </p:spPr>
        <p:txBody>
          <a:bodyPr>
            <a:normAutofit/>
          </a:bodyPr>
          <a:lstStyle/>
          <a:p>
            <a:r>
              <a:rPr lang="en-US" dirty="0" smtClean="0"/>
              <a:t>The War of Independence begins</a:t>
            </a:r>
            <a:endParaRPr lang="en-US" dirty="0"/>
          </a:p>
        </p:txBody>
      </p:sp>
      <p:sp>
        <p:nvSpPr>
          <p:cNvPr id="6" name="Rounded Rectangle 5"/>
          <p:cNvSpPr/>
          <p:nvPr/>
        </p:nvSpPr>
        <p:spPr>
          <a:xfrm>
            <a:off x="179512" y="4005064"/>
            <a:ext cx="3024336" cy="288032"/>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R.I.C. (Royal Irish Constabulary)</a:t>
            </a:r>
            <a:endParaRPr lang="en-US" dirty="0">
              <a:solidFill>
                <a:schemeClr val="tx1"/>
              </a:solidFill>
            </a:endParaRPr>
          </a:p>
        </p:txBody>
      </p:sp>
      <p:sp>
        <p:nvSpPr>
          <p:cNvPr id="7" name="Rounded Rectangle 6"/>
          <p:cNvSpPr/>
          <p:nvPr/>
        </p:nvSpPr>
        <p:spPr>
          <a:xfrm>
            <a:off x="179512" y="1484784"/>
            <a:ext cx="3024336" cy="288032"/>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War of Independence: First Shots</a:t>
            </a:r>
            <a:endParaRPr lang="en-US" dirty="0">
              <a:solidFill>
                <a:schemeClr val="tx1"/>
              </a:solidFill>
            </a:endParaRPr>
          </a:p>
        </p:txBody>
      </p:sp>
      <p:sp>
        <p:nvSpPr>
          <p:cNvPr id="8" name="Rounded Rectangle 7"/>
          <p:cNvSpPr/>
          <p:nvPr/>
        </p:nvSpPr>
        <p:spPr>
          <a:xfrm>
            <a:off x="179512" y="1844824"/>
            <a:ext cx="3024336" cy="1584176"/>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On the same day as the first </a:t>
            </a:r>
            <a:r>
              <a:rPr lang="en-US" dirty="0" err="1" smtClean="0">
                <a:solidFill>
                  <a:schemeClr val="tx1"/>
                </a:solidFill>
              </a:rPr>
              <a:t>Dáil</a:t>
            </a:r>
            <a:r>
              <a:rPr lang="en-US" dirty="0" smtClean="0">
                <a:solidFill>
                  <a:schemeClr val="tx1"/>
                </a:solidFill>
              </a:rPr>
              <a:t> met Irish volunteers ambushed R.I.C. policemen in </a:t>
            </a:r>
            <a:r>
              <a:rPr lang="en-US" dirty="0" err="1" smtClean="0">
                <a:solidFill>
                  <a:schemeClr val="tx1"/>
                </a:solidFill>
              </a:rPr>
              <a:t>Soloheadbeg</a:t>
            </a:r>
            <a:r>
              <a:rPr lang="en-US" dirty="0" smtClean="0">
                <a:solidFill>
                  <a:schemeClr val="tx1"/>
                </a:solidFill>
              </a:rPr>
              <a:t>. Two R.I.C. men were killed.</a:t>
            </a:r>
            <a:endParaRPr lang="en-US" dirty="0">
              <a:solidFill>
                <a:schemeClr val="tx1"/>
              </a:solidFill>
            </a:endParaRPr>
          </a:p>
        </p:txBody>
      </p:sp>
      <p:sp>
        <p:nvSpPr>
          <p:cNvPr id="9" name="Rounded Rectangle 8"/>
          <p:cNvSpPr/>
          <p:nvPr/>
        </p:nvSpPr>
        <p:spPr>
          <a:xfrm>
            <a:off x="179512" y="4365104"/>
            <a:ext cx="3024336" cy="1728192"/>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The police force in Ireland. It had both Catholic and Protestant members. The I.R.A. targeted them because they were symbols of British rule in Ireland. </a:t>
            </a:r>
            <a:endParaRPr lang="en-US" dirty="0">
              <a:solidFill>
                <a:schemeClr val="tx1"/>
              </a:solidFill>
            </a:endParaRPr>
          </a:p>
        </p:txBody>
      </p:sp>
      <p:pic>
        <p:nvPicPr>
          <p:cNvPr id="12" name="Picture 11" descr="RIC-jpg.jpg"/>
          <p:cNvPicPr>
            <a:picLocks noChangeAspect="1"/>
          </p:cNvPicPr>
          <p:nvPr/>
        </p:nvPicPr>
        <p:blipFill>
          <a:blip r:embed="rId3" cstate="print"/>
          <a:stretch>
            <a:fillRect/>
          </a:stretch>
        </p:blipFill>
        <p:spPr>
          <a:xfrm>
            <a:off x="4292467" y="4005064"/>
            <a:ext cx="4144828" cy="1917999"/>
          </a:xfrm>
          <a:prstGeom prst="rect">
            <a:avLst/>
          </a:prstGeom>
          <a:ln w="28575">
            <a:solidFill>
              <a:srgbClr val="C00000"/>
            </a:solidFill>
          </a:ln>
        </p:spPr>
      </p:pic>
      <p:pic>
        <p:nvPicPr>
          <p:cNvPr id="14" name="Picture 13" descr="Hogan's_Flying_Column (2).jpg"/>
          <p:cNvPicPr>
            <a:picLocks noChangeAspect="1"/>
          </p:cNvPicPr>
          <p:nvPr/>
        </p:nvPicPr>
        <p:blipFill>
          <a:blip r:embed="rId4" cstate="print"/>
          <a:stretch>
            <a:fillRect/>
          </a:stretch>
        </p:blipFill>
        <p:spPr>
          <a:xfrm>
            <a:off x="4283968" y="1506528"/>
            <a:ext cx="4104456" cy="2243029"/>
          </a:xfrm>
          <a:prstGeom prst="rect">
            <a:avLst/>
          </a:prstGeom>
          <a:ln w="28575">
            <a:solidFill>
              <a:srgbClr val="C00000"/>
            </a:solidFill>
          </a:ln>
        </p:spPr>
      </p:pic>
      <p:sp>
        <p:nvSpPr>
          <p:cNvPr id="10" name="Rounded Rectangle 9"/>
          <p:cNvSpPr/>
          <p:nvPr/>
        </p:nvSpPr>
        <p:spPr>
          <a:xfrm>
            <a:off x="1691680" y="6281936"/>
            <a:ext cx="5976664" cy="576064"/>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During the War of Independence the Irish Volunteers become the Irish Republican Army: the army of the future Irish State.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6021288"/>
            <a:ext cx="9144000" cy="836712"/>
          </a:xfrm>
          <a:prstGeom prst="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War of Independence: I.R.A. Campaign</a:t>
            </a:r>
            <a:endParaRPr lang="en-US" dirty="0"/>
          </a:p>
        </p:txBody>
      </p:sp>
      <p:pic>
        <p:nvPicPr>
          <p:cNvPr id="4" name="Google Shape;125;p24"/>
          <p:cNvPicPr preferRelativeResize="0">
            <a:picLocks noGrp="1"/>
          </p:cNvPicPr>
          <p:nvPr>
            <p:ph sz="quarter" idx="1"/>
          </p:nvPr>
        </p:nvPicPr>
        <p:blipFill>
          <a:blip r:embed="rId3" cstate="print">
            <a:alphaModFix/>
          </a:blip>
          <a:stretch>
            <a:fillRect/>
          </a:stretch>
        </p:blipFill>
        <p:spPr>
          <a:xfrm>
            <a:off x="3203848" y="2564904"/>
            <a:ext cx="2520280" cy="2128236"/>
          </a:xfrm>
          <a:prstGeom prst="rect">
            <a:avLst/>
          </a:prstGeom>
          <a:noFill/>
          <a:ln>
            <a:noFill/>
          </a:ln>
        </p:spPr>
      </p:pic>
      <p:sp>
        <p:nvSpPr>
          <p:cNvPr id="5" name="TextBox 4"/>
          <p:cNvSpPr txBox="1"/>
          <p:nvPr/>
        </p:nvSpPr>
        <p:spPr>
          <a:xfrm>
            <a:off x="5652120" y="1772816"/>
            <a:ext cx="5976664" cy="1477328"/>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sp>
        <p:nvSpPr>
          <p:cNvPr id="9" name="Rounded Rectangle 8"/>
          <p:cNvSpPr/>
          <p:nvPr/>
        </p:nvSpPr>
        <p:spPr>
          <a:xfrm>
            <a:off x="179512" y="6237312"/>
            <a:ext cx="388843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Eamon</a:t>
            </a:r>
            <a:r>
              <a:rPr lang="en-US" dirty="0" smtClean="0"/>
              <a:t> De Valera goes to the USA to get money and support from Irish Americans.</a:t>
            </a:r>
            <a:endParaRPr lang="en-US" dirty="0"/>
          </a:p>
        </p:txBody>
      </p:sp>
      <p:sp>
        <p:nvSpPr>
          <p:cNvPr id="10" name="Rounded Rectangle 9"/>
          <p:cNvSpPr/>
          <p:nvPr/>
        </p:nvSpPr>
        <p:spPr>
          <a:xfrm>
            <a:off x="2771800" y="4797152"/>
            <a:ext cx="3240360" cy="792088"/>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smtClean="0">
                <a:solidFill>
                  <a:schemeClr val="tx1"/>
                </a:solidFill>
              </a:rPr>
              <a:t>Ambushes  (surprise attacks)by small groups of Irish Volunteers (called flying columns)</a:t>
            </a:r>
            <a:endParaRPr lang="en-US" sz="1700" dirty="0">
              <a:solidFill>
                <a:schemeClr val="tx1"/>
              </a:solidFill>
            </a:endParaRPr>
          </a:p>
        </p:txBody>
      </p:sp>
      <p:pic>
        <p:nvPicPr>
          <p:cNvPr id="11" name="Picture 10" descr="raid on an RIC barracks.jpg"/>
          <p:cNvPicPr>
            <a:picLocks noChangeAspect="1"/>
          </p:cNvPicPr>
          <p:nvPr/>
        </p:nvPicPr>
        <p:blipFill>
          <a:blip r:embed="rId4" cstate="print"/>
          <a:stretch>
            <a:fillRect/>
          </a:stretch>
        </p:blipFill>
        <p:spPr>
          <a:xfrm>
            <a:off x="6372200" y="1628800"/>
            <a:ext cx="2592288" cy="2707734"/>
          </a:xfrm>
          <a:prstGeom prst="rect">
            <a:avLst/>
          </a:prstGeom>
        </p:spPr>
      </p:pic>
      <p:sp>
        <p:nvSpPr>
          <p:cNvPr id="12" name="Rounded Rectangle 11"/>
          <p:cNvSpPr/>
          <p:nvPr/>
        </p:nvSpPr>
        <p:spPr>
          <a:xfrm>
            <a:off x="179512" y="1628800"/>
            <a:ext cx="2376264" cy="1008112"/>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Michael Collins: responsible for these </a:t>
            </a:r>
            <a:r>
              <a:rPr lang="en-US" b="1" dirty="0" smtClean="0">
                <a:solidFill>
                  <a:schemeClr val="tx1"/>
                </a:solidFill>
              </a:rPr>
              <a:t>tactics. </a:t>
            </a:r>
            <a:r>
              <a:rPr lang="en-US" dirty="0" smtClean="0">
                <a:solidFill>
                  <a:schemeClr val="tx1"/>
                </a:solidFill>
              </a:rPr>
              <a:t> </a:t>
            </a:r>
            <a:endParaRPr lang="en-US" b="1" dirty="0">
              <a:solidFill>
                <a:schemeClr val="tx1"/>
              </a:solidFill>
            </a:endParaRPr>
          </a:p>
        </p:txBody>
      </p:sp>
      <p:sp>
        <p:nvSpPr>
          <p:cNvPr id="15" name="Rounded Rectangle 14"/>
          <p:cNvSpPr/>
          <p:nvPr/>
        </p:nvSpPr>
        <p:spPr>
          <a:xfrm>
            <a:off x="4355976" y="6192688"/>
            <a:ext cx="4608512" cy="548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Sinn </a:t>
            </a:r>
            <a:r>
              <a:rPr lang="en-US" dirty="0" err="1" smtClean="0"/>
              <a:t>Féin</a:t>
            </a:r>
            <a:r>
              <a:rPr lang="en-US" dirty="0" smtClean="0"/>
              <a:t> and the </a:t>
            </a:r>
            <a:r>
              <a:rPr lang="en-US" dirty="0" err="1" smtClean="0"/>
              <a:t>Dáil</a:t>
            </a:r>
            <a:r>
              <a:rPr lang="en-US" dirty="0" smtClean="0"/>
              <a:t>: Non-violent resistance to British forces and set up to rule the country.</a:t>
            </a:r>
            <a:endParaRPr lang="en-US" dirty="0"/>
          </a:p>
        </p:txBody>
      </p:sp>
      <p:sp>
        <p:nvSpPr>
          <p:cNvPr id="16" name="Rectangle 15"/>
          <p:cNvSpPr/>
          <p:nvPr/>
        </p:nvSpPr>
        <p:spPr>
          <a:xfrm>
            <a:off x="3779912" y="1412776"/>
            <a:ext cx="1224136" cy="288032"/>
          </a:xfrm>
          <a:prstGeom prst="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1919-1921</a:t>
            </a:r>
            <a:endParaRPr lang="en-US" sz="2000" dirty="0">
              <a:solidFill>
                <a:schemeClr val="tx1"/>
              </a:solidFill>
            </a:endParaRPr>
          </a:p>
        </p:txBody>
      </p:sp>
      <p:sp>
        <p:nvSpPr>
          <p:cNvPr id="17" name="Rounded Rectangular Callout 16"/>
          <p:cNvSpPr/>
          <p:nvPr/>
        </p:nvSpPr>
        <p:spPr>
          <a:xfrm>
            <a:off x="683568" y="3861048"/>
            <a:ext cx="2016224" cy="936104"/>
          </a:xfrm>
          <a:prstGeom prst="wedgeRoundRectCallout">
            <a:avLst>
              <a:gd name="adj1" fmla="val 67768"/>
              <a:gd name="adj2" fmla="val -550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Volunteers told to treat British forces as an invading army</a:t>
            </a:r>
            <a:endParaRPr lang="en-US" dirty="0">
              <a:solidFill>
                <a:schemeClr val="tx1"/>
              </a:solidFill>
            </a:endParaRPr>
          </a:p>
        </p:txBody>
      </p:sp>
      <p:sp>
        <p:nvSpPr>
          <p:cNvPr id="19" name="Rounded Rectangle 18"/>
          <p:cNvSpPr/>
          <p:nvPr/>
        </p:nvSpPr>
        <p:spPr>
          <a:xfrm>
            <a:off x="3563888" y="1772816"/>
            <a:ext cx="172819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Guerilla Warfare</a:t>
            </a:r>
          </a:p>
        </p:txBody>
      </p:sp>
      <p:sp>
        <p:nvSpPr>
          <p:cNvPr id="23" name="Down Arrow 22"/>
          <p:cNvSpPr/>
          <p:nvPr/>
        </p:nvSpPr>
        <p:spPr>
          <a:xfrm rot="21446925">
            <a:off x="4204596" y="2142304"/>
            <a:ext cx="432048" cy="3404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6200000" flipH="1">
            <a:off x="5629653" y="1579259"/>
            <a:ext cx="432048" cy="675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300192" y="4365104"/>
            <a:ext cx="2736304" cy="576064"/>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smtClean="0">
                <a:solidFill>
                  <a:schemeClr val="tx1"/>
                </a:solidFill>
              </a:rPr>
              <a:t>R.I.C. barracks were raided for their guns and ammunition</a:t>
            </a:r>
            <a:endParaRPr lang="en-US" sz="1700" dirty="0">
              <a:solidFill>
                <a:schemeClr val="tx1"/>
              </a:solidFill>
            </a:endParaRPr>
          </a:p>
        </p:txBody>
      </p:sp>
      <p:sp>
        <p:nvSpPr>
          <p:cNvPr id="26" name="Down Arrow 25"/>
          <p:cNvSpPr/>
          <p:nvPr/>
        </p:nvSpPr>
        <p:spPr>
          <a:xfrm rot="5400000">
            <a:off x="2866275" y="1579259"/>
            <a:ext cx="432048" cy="675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612560" y="1268760"/>
            <a:ext cx="1512168" cy="1200329"/>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5589240"/>
            <a:ext cx="9144000" cy="504056"/>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ectangle 19"/>
          <p:cNvSpPr/>
          <p:nvPr/>
        </p:nvSpPr>
        <p:spPr>
          <a:xfrm>
            <a:off x="0" y="1340768"/>
            <a:ext cx="9144000" cy="720080"/>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3568" y="260648"/>
            <a:ext cx="7859216" cy="1143000"/>
          </a:xfrm>
        </p:spPr>
        <p:txBody>
          <a:bodyPr>
            <a:normAutofit fontScale="90000"/>
          </a:bodyPr>
          <a:lstStyle/>
          <a:p>
            <a:r>
              <a:rPr lang="en-US" dirty="0" smtClean="0"/>
              <a:t>War of Independence: British Response</a:t>
            </a:r>
            <a:endParaRPr lang="en-US" dirty="0"/>
          </a:p>
        </p:txBody>
      </p:sp>
      <p:pic>
        <p:nvPicPr>
          <p:cNvPr id="5" name="Google Shape;106;p21"/>
          <p:cNvPicPr preferRelativeResize="0">
            <a:picLocks noGrp="1"/>
          </p:cNvPicPr>
          <p:nvPr>
            <p:ph sz="quarter" idx="1"/>
          </p:nvPr>
        </p:nvPicPr>
        <p:blipFill>
          <a:blip r:embed="rId3" cstate="print">
            <a:alphaModFix/>
          </a:blip>
          <a:stretch>
            <a:fillRect/>
          </a:stretch>
        </p:blipFill>
        <p:spPr>
          <a:xfrm>
            <a:off x="179512" y="2132856"/>
            <a:ext cx="4089631" cy="2307841"/>
          </a:xfrm>
          <a:prstGeom prst="rect">
            <a:avLst/>
          </a:prstGeom>
          <a:noFill/>
          <a:ln>
            <a:noFill/>
          </a:ln>
        </p:spPr>
      </p:pic>
      <p:sp>
        <p:nvSpPr>
          <p:cNvPr id="10" name="Rounded Rectangle 9"/>
          <p:cNvSpPr/>
          <p:nvPr/>
        </p:nvSpPr>
        <p:spPr>
          <a:xfrm>
            <a:off x="1259632" y="1412776"/>
            <a:ext cx="6264696" cy="576064"/>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R.I.C. policemen had resigned or been killed during the I.R.A campaign. </a:t>
            </a:r>
          </a:p>
          <a:p>
            <a:r>
              <a:rPr lang="en-US" dirty="0" smtClean="0">
                <a:solidFill>
                  <a:schemeClr val="tx1"/>
                </a:solidFill>
              </a:rPr>
              <a:t>The British government brought in new groups as reinforcements.</a:t>
            </a:r>
            <a:endParaRPr lang="en-US" dirty="0">
              <a:solidFill>
                <a:schemeClr val="tx1"/>
              </a:solidFill>
            </a:endParaRPr>
          </a:p>
        </p:txBody>
      </p:sp>
      <p:sp>
        <p:nvSpPr>
          <p:cNvPr id="11" name="Rounded Rectangle 10"/>
          <p:cNvSpPr/>
          <p:nvPr/>
        </p:nvSpPr>
        <p:spPr>
          <a:xfrm>
            <a:off x="4499992" y="4509120"/>
            <a:ext cx="3024336" cy="1008112"/>
          </a:xfrm>
          <a:prstGeom prst="round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ysClr val="windowText" lastClr="000000"/>
                </a:solidFill>
              </a:rPr>
              <a:t>Auxiliaries: Former officers from the British Army</a:t>
            </a:r>
            <a:endParaRPr lang="en-US" dirty="0">
              <a:solidFill>
                <a:sysClr val="windowText" lastClr="000000"/>
              </a:solidFill>
            </a:endParaRPr>
          </a:p>
        </p:txBody>
      </p:sp>
      <p:sp>
        <p:nvSpPr>
          <p:cNvPr id="12" name="Rounded Rectangle 11"/>
          <p:cNvSpPr/>
          <p:nvPr/>
        </p:nvSpPr>
        <p:spPr>
          <a:xfrm>
            <a:off x="179512" y="4509120"/>
            <a:ext cx="3816424" cy="1008112"/>
          </a:xfrm>
          <a:prstGeom prst="round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ysClr val="windowText" lastClr="000000"/>
                </a:solidFill>
              </a:rPr>
              <a:t>Black &amp; Tans: British ex-servicemen. (WW1 veterans) Got their name from the </a:t>
            </a:r>
            <a:r>
              <a:rPr lang="en-US" dirty="0" err="1" smtClean="0">
                <a:solidFill>
                  <a:sysClr val="windowText" lastClr="000000"/>
                </a:solidFill>
              </a:rPr>
              <a:t>colour</a:t>
            </a:r>
            <a:r>
              <a:rPr lang="en-US" dirty="0" smtClean="0">
                <a:solidFill>
                  <a:sysClr val="windowText" lastClr="000000"/>
                </a:solidFill>
              </a:rPr>
              <a:t> of their uniforms.</a:t>
            </a:r>
            <a:endParaRPr lang="en-US" dirty="0">
              <a:solidFill>
                <a:sysClr val="windowText" lastClr="000000"/>
              </a:solidFill>
            </a:endParaRPr>
          </a:p>
        </p:txBody>
      </p:sp>
      <p:sp>
        <p:nvSpPr>
          <p:cNvPr id="14" name="Rounded Rectangle 13"/>
          <p:cNvSpPr/>
          <p:nvPr/>
        </p:nvSpPr>
        <p:spPr>
          <a:xfrm>
            <a:off x="2195736" y="5661248"/>
            <a:ext cx="4824536" cy="288032"/>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Both Groups earned a reputation for Brutality</a:t>
            </a:r>
            <a:endParaRPr lang="en-US" dirty="0">
              <a:solidFill>
                <a:sysClr val="windowText" lastClr="000000"/>
              </a:solidFill>
            </a:endParaRPr>
          </a:p>
        </p:txBody>
      </p:sp>
      <p:sp>
        <p:nvSpPr>
          <p:cNvPr id="16" name="Rounded Rectangle 15"/>
          <p:cNvSpPr/>
          <p:nvPr/>
        </p:nvSpPr>
        <p:spPr>
          <a:xfrm>
            <a:off x="7596336" y="2204864"/>
            <a:ext cx="1440160" cy="2304256"/>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dirty="0" smtClean="0">
                <a:solidFill>
                  <a:schemeClr val="tx1"/>
                </a:solidFill>
              </a:rPr>
              <a:t>Reprisals: </a:t>
            </a:r>
            <a:r>
              <a:rPr lang="en-US" sz="1700" dirty="0" smtClean="0">
                <a:solidFill>
                  <a:schemeClr val="tx1"/>
                </a:solidFill>
              </a:rPr>
              <a:t>Attacks on the Civilians in response to I.R.A. attacks on British Forces</a:t>
            </a:r>
            <a:endParaRPr lang="en-US" sz="1700" dirty="0">
              <a:solidFill>
                <a:schemeClr val="tx1"/>
              </a:solidFill>
            </a:endParaRPr>
          </a:p>
        </p:txBody>
      </p:sp>
      <p:sp>
        <p:nvSpPr>
          <p:cNvPr id="19" name="Rounded Rectangle 18"/>
          <p:cNvSpPr/>
          <p:nvPr/>
        </p:nvSpPr>
        <p:spPr>
          <a:xfrm rot="21138977">
            <a:off x="7187707" y="6001130"/>
            <a:ext cx="1417316"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Jailed without trials</a:t>
            </a:r>
            <a:endParaRPr lang="en-US" dirty="0">
              <a:solidFill>
                <a:schemeClr val="tx1"/>
              </a:solidFill>
            </a:endParaRPr>
          </a:p>
        </p:txBody>
      </p:sp>
      <p:pic>
        <p:nvPicPr>
          <p:cNvPr id="22" name="Picture 21" descr="auxilliaries.jpg"/>
          <p:cNvPicPr>
            <a:picLocks noChangeAspect="1"/>
          </p:cNvPicPr>
          <p:nvPr/>
        </p:nvPicPr>
        <p:blipFill>
          <a:blip r:embed="rId4" cstate="print"/>
          <a:stretch>
            <a:fillRect/>
          </a:stretch>
        </p:blipFill>
        <p:spPr>
          <a:xfrm>
            <a:off x="4355976" y="2132553"/>
            <a:ext cx="3168352" cy="2296974"/>
          </a:xfrm>
          <a:prstGeom prst="rect">
            <a:avLst/>
          </a:prstGeom>
        </p:spPr>
      </p:pic>
      <p:sp>
        <p:nvSpPr>
          <p:cNvPr id="24" name="Rounded Rectangle 23"/>
          <p:cNvSpPr/>
          <p:nvPr/>
        </p:nvSpPr>
        <p:spPr>
          <a:xfrm>
            <a:off x="2843808" y="6309320"/>
            <a:ext cx="3816424" cy="432048"/>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International Criticism </a:t>
            </a:r>
            <a:endParaRPr lang="en-US" sz="2400" dirty="0">
              <a:solidFill>
                <a:sysClr val="windowText" lastClr="000000"/>
              </a:solidFill>
            </a:endParaRPr>
          </a:p>
        </p:txBody>
      </p:sp>
      <p:sp>
        <p:nvSpPr>
          <p:cNvPr id="25" name="Down Arrow 24"/>
          <p:cNvSpPr/>
          <p:nvPr/>
        </p:nvSpPr>
        <p:spPr>
          <a:xfrm>
            <a:off x="4499992" y="5949280"/>
            <a:ext cx="360040" cy="43204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ounded Rectangle 25"/>
          <p:cNvSpPr/>
          <p:nvPr/>
        </p:nvSpPr>
        <p:spPr>
          <a:xfrm rot="355778">
            <a:off x="629241" y="6099197"/>
            <a:ext cx="1525414" cy="330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Hunger Strikes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Intelligence &amp; Espionage (Spying)</a:t>
            </a:r>
            <a:endParaRPr lang="en-US" dirty="0"/>
          </a:p>
        </p:txBody>
      </p:sp>
      <p:pic>
        <p:nvPicPr>
          <p:cNvPr id="4" name="Google Shape;148;p27"/>
          <p:cNvPicPr preferRelativeResize="0">
            <a:picLocks noGrp="1"/>
          </p:cNvPicPr>
          <p:nvPr>
            <p:ph sz="quarter" idx="1"/>
          </p:nvPr>
        </p:nvPicPr>
        <p:blipFill>
          <a:blip r:embed="rId3" cstate="print">
            <a:alphaModFix/>
          </a:blip>
          <a:stretch>
            <a:fillRect/>
          </a:stretch>
        </p:blipFill>
        <p:spPr>
          <a:xfrm>
            <a:off x="2847476" y="4654624"/>
            <a:ext cx="3076968" cy="2086744"/>
          </a:xfrm>
          <a:prstGeom prst="rect">
            <a:avLst/>
          </a:prstGeom>
          <a:noFill/>
          <a:ln>
            <a:noFill/>
          </a:ln>
        </p:spPr>
      </p:pic>
      <p:sp>
        <p:nvSpPr>
          <p:cNvPr id="8" name="Rounded Rectangle 7"/>
          <p:cNvSpPr/>
          <p:nvPr/>
        </p:nvSpPr>
        <p:spPr>
          <a:xfrm>
            <a:off x="6012160" y="4653136"/>
            <a:ext cx="172819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Cairo Gang</a:t>
            </a:r>
            <a:endParaRPr lang="en-US" dirty="0"/>
          </a:p>
        </p:txBody>
      </p:sp>
      <p:sp>
        <p:nvSpPr>
          <p:cNvPr id="9" name="Rounded Rectangle 8"/>
          <p:cNvSpPr/>
          <p:nvPr/>
        </p:nvSpPr>
        <p:spPr>
          <a:xfrm>
            <a:off x="179512" y="1484784"/>
            <a:ext cx="4032448"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G-Men</a:t>
            </a:r>
            <a:endParaRPr lang="en-US" dirty="0"/>
          </a:p>
        </p:txBody>
      </p:sp>
      <p:sp>
        <p:nvSpPr>
          <p:cNvPr id="10" name="Rounded Rectangle 9"/>
          <p:cNvSpPr/>
          <p:nvPr/>
        </p:nvSpPr>
        <p:spPr>
          <a:xfrm>
            <a:off x="6012160" y="1484784"/>
            <a:ext cx="2952328"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Squad/ The twelve apostles</a:t>
            </a:r>
            <a:endParaRPr lang="en-US" dirty="0"/>
          </a:p>
        </p:txBody>
      </p:sp>
      <p:sp>
        <p:nvSpPr>
          <p:cNvPr id="12" name="Rounded Rectangle 11"/>
          <p:cNvSpPr/>
          <p:nvPr/>
        </p:nvSpPr>
        <p:spPr>
          <a:xfrm>
            <a:off x="5940152" y="3789040"/>
            <a:ext cx="3024336" cy="576064"/>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smtClean="0">
                <a:solidFill>
                  <a:sysClr val="windowText" lastClr="000000"/>
                </a:solidFill>
              </a:rPr>
              <a:t>I.R.A. counter intelligence. Targeted and assassinated G-men</a:t>
            </a:r>
            <a:endParaRPr lang="en-US" sz="1700" dirty="0">
              <a:solidFill>
                <a:sysClr val="windowText" lastClr="000000"/>
              </a:solidFill>
            </a:endParaRPr>
          </a:p>
        </p:txBody>
      </p:sp>
      <p:sp>
        <p:nvSpPr>
          <p:cNvPr id="13" name="Rounded Rectangle 12"/>
          <p:cNvSpPr/>
          <p:nvPr/>
        </p:nvSpPr>
        <p:spPr>
          <a:xfrm>
            <a:off x="6012160" y="5013176"/>
            <a:ext cx="1728192" cy="792088"/>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British intelligence reinforcements</a:t>
            </a:r>
            <a:endParaRPr lang="en-US" dirty="0">
              <a:solidFill>
                <a:sysClr val="windowText" lastClr="000000"/>
              </a:solidFill>
            </a:endParaRPr>
          </a:p>
        </p:txBody>
      </p:sp>
      <p:sp>
        <p:nvSpPr>
          <p:cNvPr id="16" name="Rounded Rectangle 15"/>
          <p:cNvSpPr/>
          <p:nvPr/>
        </p:nvSpPr>
        <p:spPr>
          <a:xfrm>
            <a:off x="179512" y="5013176"/>
            <a:ext cx="1728192" cy="1440160"/>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The Squad had left gaps in the British intelligence </a:t>
            </a:r>
            <a:endParaRPr lang="en-US" dirty="0">
              <a:solidFill>
                <a:sysClr val="windowText" lastClr="000000"/>
              </a:solidFill>
            </a:endParaRPr>
          </a:p>
        </p:txBody>
      </p:sp>
      <p:sp>
        <p:nvSpPr>
          <p:cNvPr id="17" name="Rounded Rectangle 16"/>
          <p:cNvSpPr/>
          <p:nvPr/>
        </p:nvSpPr>
        <p:spPr>
          <a:xfrm>
            <a:off x="179512" y="3789040"/>
            <a:ext cx="4968552" cy="576064"/>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smtClean="0">
                <a:solidFill>
                  <a:sysClr val="windowText" lastClr="000000"/>
                </a:solidFill>
              </a:rPr>
              <a:t>Plain-clothed Dublin Metropolitan police. Intelligence against the I.R.A.. Sometimes carried out assassinations.</a:t>
            </a:r>
            <a:endParaRPr lang="en-US" sz="1700" dirty="0">
              <a:solidFill>
                <a:sysClr val="windowText" lastClr="000000"/>
              </a:solidFill>
            </a:endParaRPr>
          </a:p>
        </p:txBody>
      </p:sp>
      <p:pic>
        <p:nvPicPr>
          <p:cNvPr id="20" name="Picture 19" descr="Screenshot (39).png"/>
          <p:cNvPicPr>
            <a:picLocks noChangeAspect="1"/>
          </p:cNvPicPr>
          <p:nvPr/>
        </p:nvPicPr>
        <p:blipFill>
          <a:blip r:embed="rId4" cstate="print"/>
          <a:stretch>
            <a:fillRect/>
          </a:stretch>
        </p:blipFill>
        <p:spPr>
          <a:xfrm>
            <a:off x="179512" y="1844824"/>
            <a:ext cx="4738663" cy="1872208"/>
          </a:xfrm>
          <a:prstGeom prst="rect">
            <a:avLst/>
          </a:prstGeom>
        </p:spPr>
      </p:pic>
      <p:pic>
        <p:nvPicPr>
          <p:cNvPr id="21" name="Picture 20" descr="Some_of_the_squad-.jpg"/>
          <p:cNvPicPr>
            <a:picLocks noChangeAspect="1"/>
          </p:cNvPicPr>
          <p:nvPr/>
        </p:nvPicPr>
        <p:blipFill>
          <a:blip r:embed="rId5" cstate="print"/>
          <a:stretch>
            <a:fillRect/>
          </a:stretch>
        </p:blipFill>
        <p:spPr>
          <a:xfrm>
            <a:off x="6566307" y="1844824"/>
            <a:ext cx="2379925" cy="1872208"/>
          </a:xfrm>
          <a:prstGeom prst="rect">
            <a:avLst/>
          </a:prstGeom>
        </p:spPr>
      </p:pic>
      <p:sp>
        <p:nvSpPr>
          <p:cNvPr id="22" name="Right Arrow 21"/>
          <p:cNvSpPr/>
          <p:nvPr/>
        </p:nvSpPr>
        <p:spPr>
          <a:xfrm>
            <a:off x="1979712" y="5445224"/>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p:cNvSpPr/>
          <p:nvPr/>
        </p:nvSpPr>
        <p:spPr>
          <a:xfrm>
            <a:off x="4716016" y="1844824"/>
            <a:ext cx="2016224" cy="64807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23" name="TextBox 22"/>
          <p:cNvSpPr txBox="1"/>
          <p:nvPr/>
        </p:nvSpPr>
        <p:spPr>
          <a:xfrm>
            <a:off x="5004048" y="1988840"/>
            <a:ext cx="1440160" cy="369332"/>
          </a:xfrm>
          <a:prstGeom prst="rect">
            <a:avLst/>
          </a:prstGeom>
          <a:noFill/>
        </p:spPr>
        <p:txBody>
          <a:bodyPr wrap="square" rtlCol="0">
            <a:spAutoFit/>
          </a:bodyPr>
          <a:lstStyle/>
          <a:p>
            <a:r>
              <a:rPr lang="en-US" dirty="0" smtClean="0">
                <a:solidFill>
                  <a:schemeClr val="bg1"/>
                </a:solidFill>
              </a:rPr>
              <a:t>Double Agents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Bloody Sunday 21</a:t>
            </a:r>
            <a:r>
              <a:rPr lang="en-US" baseline="30000" dirty="0" smtClean="0"/>
              <a:t>st</a:t>
            </a:r>
            <a:r>
              <a:rPr lang="en-US" dirty="0" smtClean="0"/>
              <a:t> November 1920 </a:t>
            </a:r>
            <a:endParaRPr lang="en-US" dirty="0"/>
          </a:p>
        </p:txBody>
      </p:sp>
      <p:pic>
        <p:nvPicPr>
          <p:cNvPr id="5" name="Google Shape;155;p28"/>
          <p:cNvPicPr preferRelativeResize="0"/>
          <p:nvPr/>
        </p:nvPicPr>
        <p:blipFill>
          <a:blip r:embed="rId3" cstate="print">
            <a:alphaModFix/>
          </a:blip>
          <a:stretch>
            <a:fillRect/>
          </a:stretch>
        </p:blipFill>
        <p:spPr>
          <a:xfrm>
            <a:off x="395536" y="4046823"/>
            <a:ext cx="3292095" cy="2334505"/>
          </a:xfrm>
          <a:prstGeom prst="rect">
            <a:avLst/>
          </a:prstGeom>
          <a:noFill/>
          <a:ln w="28575">
            <a:solidFill>
              <a:schemeClr val="accent2"/>
            </a:solidFill>
          </a:ln>
        </p:spPr>
      </p:pic>
      <p:sp>
        <p:nvSpPr>
          <p:cNvPr id="6" name="TextBox 5"/>
          <p:cNvSpPr txBox="1"/>
          <p:nvPr/>
        </p:nvSpPr>
        <p:spPr>
          <a:xfrm>
            <a:off x="-2304256" y="692696"/>
            <a:ext cx="4067944" cy="646331"/>
          </a:xfrm>
          <a:prstGeom prst="rect">
            <a:avLst/>
          </a:prstGeom>
          <a:noFill/>
        </p:spPr>
        <p:txBody>
          <a:bodyPr wrap="square" rtlCol="0">
            <a:spAutoFit/>
          </a:bodyPr>
          <a:lstStyle/>
          <a:p>
            <a:r>
              <a:rPr lang="en-US" dirty="0" smtClean="0"/>
              <a:t>De Valera returns</a:t>
            </a:r>
          </a:p>
          <a:p>
            <a:endParaRPr lang="en-US" dirty="0"/>
          </a:p>
        </p:txBody>
      </p:sp>
      <p:sp>
        <p:nvSpPr>
          <p:cNvPr id="7" name="Rounded Rectangle 6"/>
          <p:cNvSpPr/>
          <p:nvPr/>
        </p:nvSpPr>
        <p:spPr>
          <a:xfrm>
            <a:off x="4283968" y="4005064"/>
            <a:ext cx="3168352"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 a revenge attack  Black and Tans open fire on a G.A.A. match and kill 14 civilians. Two I.R.A. prisoners are also killed by Auxiliaries.</a:t>
            </a:r>
            <a:endParaRPr lang="en-US" dirty="0"/>
          </a:p>
        </p:txBody>
      </p:sp>
      <p:sp>
        <p:nvSpPr>
          <p:cNvPr id="8" name="Rounded Rectangle 7"/>
          <p:cNvSpPr/>
          <p:nvPr/>
        </p:nvSpPr>
        <p:spPr>
          <a:xfrm>
            <a:off x="5076056" y="1484784"/>
            <a:ext cx="331236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The Squad kill assassinate 12 members of the Cairo gang. Two civilians are also killed.</a:t>
            </a:r>
            <a:endParaRPr lang="en-US" dirty="0"/>
          </a:p>
        </p:txBody>
      </p:sp>
      <p:pic>
        <p:nvPicPr>
          <p:cNvPr id="9" name="Picture 8" descr="bloody sunday cairo gang.jpg"/>
          <p:cNvPicPr>
            <a:picLocks noChangeAspect="1"/>
          </p:cNvPicPr>
          <p:nvPr/>
        </p:nvPicPr>
        <p:blipFill>
          <a:blip r:embed="rId4" cstate="print"/>
          <a:stretch>
            <a:fillRect/>
          </a:stretch>
        </p:blipFill>
        <p:spPr>
          <a:xfrm>
            <a:off x="382528" y="1513466"/>
            <a:ext cx="4189472" cy="213155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81328"/>
            <a:ext cx="91805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412776"/>
            <a:ext cx="91440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Government of Ireland Act 1920</a:t>
            </a:r>
            <a:endParaRPr lang="en-US" dirty="0"/>
          </a:p>
        </p:txBody>
      </p:sp>
      <p:pic>
        <p:nvPicPr>
          <p:cNvPr id="4" name="Content Placeholder 3" descr="ChjlGHfWEAEG3zB.jpg"/>
          <p:cNvPicPr>
            <a:picLocks noGrp="1" noChangeAspect="1"/>
          </p:cNvPicPr>
          <p:nvPr>
            <p:ph sz="quarter" idx="1"/>
          </p:nvPr>
        </p:nvPicPr>
        <p:blipFill>
          <a:blip r:embed="rId3" cstate="print"/>
          <a:stretch>
            <a:fillRect/>
          </a:stretch>
        </p:blipFill>
        <p:spPr>
          <a:xfrm>
            <a:off x="251520" y="1988840"/>
            <a:ext cx="3115067" cy="4032448"/>
          </a:xfrm>
          <a:ln w="57150">
            <a:solidFill>
              <a:srgbClr val="D37917"/>
            </a:solidFill>
          </a:ln>
        </p:spPr>
      </p:pic>
      <p:sp>
        <p:nvSpPr>
          <p:cNvPr id="6" name="Rounded Rectangle 5"/>
          <p:cNvSpPr/>
          <p:nvPr/>
        </p:nvSpPr>
        <p:spPr>
          <a:xfrm>
            <a:off x="3635896" y="1988840"/>
            <a:ext cx="1368152" cy="288032"/>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Partition</a:t>
            </a:r>
            <a:endParaRPr lang="en-US" dirty="0">
              <a:solidFill>
                <a:sysClr val="windowText" lastClr="000000"/>
              </a:solidFill>
            </a:endParaRPr>
          </a:p>
        </p:txBody>
      </p:sp>
      <p:sp>
        <p:nvSpPr>
          <p:cNvPr id="7" name="Rounded Rectangle 6"/>
          <p:cNvSpPr/>
          <p:nvPr/>
        </p:nvSpPr>
        <p:spPr>
          <a:xfrm>
            <a:off x="3707904" y="4869160"/>
            <a:ext cx="5184576" cy="1080120"/>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r>
              <a:rPr lang="en-US" dirty="0" smtClean="0">
                <a:solidFill>
                  <a:schemeClr val="tx1"/>
                </a:solidFill>
              </a:rPr>
              <a:t>Ireland was still part of the U.K.. Nationalists now wanted complete independence, not just Home Rule.</a:t>
            </a:r>
          </a:p>
          <a:p>
            <a:r>
              <a:rPr lang="en-US" dirty="0" smtClean="0">
                <a:solidFill>
                  <a:schemeClr val="tx1"/>
                </a:solidFill>
              </a:rPr>
              <a:t>Sinn </a:t>
            </a:r>
            <a:r>
              <a:rPr lang="en-US" dirty="0" err="1" smtClean="0">
                <a:solidFill>
                  <a:schemeClr val="tx1"/>
                </a:solidFill>
              </a:rPr>
              <a:t>Féin</a:t>
            </a:r>
            <a:r>
              <a:rPr lang="en-US" dirty="0" smtClean="0">
                <a:solidFill>
                  <a:schemeClr val="tx1"/>
                </a:solidFill>
              </a:rPr>
              <a:t> and the I.R.A. ignore the Act.</a:t>
            </a:r>
          </a:p>
        </p:txBody>
      </p:sp>
      <p:sp>
        <p:nvSpPr>
          <p:cNvPr id="9" name="Rounded Rectangle 8"/>
          <p:cNvSpPr/>
          <p:nvPr/>
        </p:nvSpPr>
        <p:spPr>
          <a:xfrm>
            <a:off x="3635896" y="3573016"/>
            <a:ext cx="2088232" cy="288032"/>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Parliament in Belfast</a:t>
            </a:r>
            <a:endParaRPr lang="en-US" dirty="0">
              <a:solidFill>
                <a:sysClr val="windowText" lastClr="000000"/>
              </a:solidFill>
            </a:endParaRPr>
          </a:p>
        </p:txBody>
      </p:sp>
      <p:sp>
        <p:nvSpPr>
          <p:cNvPr id="10" name="Rounded Rectangle 9"/>
          <p:cNvSpPr/>
          <p:nvPr/>
        </p:nvSpPr>
        <p:spPr>
          <a:xfrm>
            <a:off x="3635896" y="2708920"/>
            <a:ext cx="1944216" cy="288032"/>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Parliament in Dublin</a:t>
            </a:r>
            <a:endParaRPr lang="en-US" dirty="0">
              <a:solidFill>
                <a:sysClr val="windowText" lastClr="000000"/>
              </a:solidFill>
            </a:endParaRPr>
          </a:p>
        </p:txBody>
      </p:sp>
      <p:sp>
        <p:nvSpPr>
          <p:cNvPr id="11" name="Rounded Rectangle 10"/>
          <p:cNvSpPr/>
          <p:nvPr/>
        </p:nvSpPr>
        <p:spPr>
          <a:xfrm>
            <a:off x="5940152" y="3573016"/>
            <a:ext cx="2880320" cy="1008112"/>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ysClr val="windowText" lastClr="000000"/>
                </a:solidFill>
              </a:rPr>
              <a:t>Controls six counties of Ulster: Area with a Protestant majority that would become Northern Ireland</a:t>
            </a:r>
            <a:endParaRPr lang="en-US" dirty="0">
              <a:solidFill>
                <a:sysClr val="windowText" lastClr="000000"/>
              </a:solidFill>
            </a:endParaRPr>
          </a:p>
        </p:txBody>
      </p:sp>
      <p:sp>
        <p:nvSpPr>
          <p:cNvPr id="12" name="Rounded Rectangle 11"/>
          <p:cNvSpPr/>
          <p:nvPr/>
        </p:nvSpPr>
        <p:spPr>
          <a:xfrm>
            <a:off x="5796136" y="2708920"/>
            <a:ext cx="2880320" cy="576064"/>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Controls the ‘south’ of Ireland</a:t>
            </a:r>
            <a:endParaRPr lang="en-US" dirty="0">
              <a:solidFill>
                <a:sysClr val="windowText" lastClr="000000"/>
              </a:solidFill>
            </a:endParaRPr>
          </a:p>
        </p:txBody>
      </p:sp>
      <p:sp>
        <p:nvSpPr>
          <p:cNvPr id="13" name="Rounded Rectangle 12"/>
          <p:cNvSpPr/>
          <p:nvPr/>
        </p:nvSpPr>
        <p:spPr>
          <a:xfrm>
            <a:off x="2339752" y="1484784"/>
            <a:ext cx="4176464" cy="288032"/>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Two Home Rule Parliaments in Ireland</a:t>
            </a:r>
            <a:endParaRPr lang="en-US" dirty="0">
              <a:solidFill>
                <a:sysClr val="windowText" lastClr="000000"/>
              </a:solidFill>
            </a:endParaRPr>
          </a:p>
        </p:txBody>
      </p:sp>
      <p:sp>
        <p:nvSpPr>
          <p:cNvPr id="14" name="Rounded Rectangle 13"/>
          <p:cNvSpPr/>
          <p:nvPr/>
        </p:nvSpPr>
        <p:spPr>
          <a:xfrm>
            <a:off x="5364088" y="1988840"/>
            <a:ext cx="3312368" cy="504056"/>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Ireland was divided into two parts, separated by a border.</a:t>
            </a:r>
            <a:endParaRPr lang="en-US" dirty="0">
              <a:solidFill>
                <a:sysClr val="windowText" lastClr="000000"/>
              </a:solidFill>
            </a:endParaRPr>
          </a:p>
        </p:txBody>
      </p:sp>
      <p:sp>
        <p:nvSpPr>
          <p:cNvPr id="17" name="Rounded Rectangle 16"/>
          <p:cNvSpPr/>
          <p:nvPr/>
        </p:nvSpPr>
        <p:spPr>
          <a:xfrm>
            <a:off x="3707904" y="4869160"/>
            <a:ext cx="2088232" cy="288032"/>
          </a:xfrm>
          <a:prstGeom prst="roundRect">
            <a:avLst/>
          </a:prstGeom>
          <a:solidFill>
            <a:srgbClr val="EBD63D"/>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Too little, too late</a:t>
            </a:r>
            <a:endParaRPr lang="en-US" dirty="0">
              <a:solidFill>
                <a:sysClr val="windowText" lastClr="000000"/>
              </a:solidFill>
            </a:endParaRPr>
          </a:p>
        </p:txBody>
      </p:sp>
      <p:sp>
        <p:nvSpPr>
          <p:cNvPr id="18" name="Rounded Rectangle 17"/>
          <p:cNvSpPr/>
          <p:nvPr/>
        </p:nvSpPr>
        <p:spPr>
          <a:xfrm>
            <a:off x="2483768" y="6453336"/>
            <a:ext cx="4176464" cy="332656"/>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rPr>
              <a:t>Eamon</a:t>
            </a:r>
            <a:r>
              <a:rPr lang="en-US" dirty="0" smtClean="0">
                <a:solidFill>
                  <a:sysClr val="windowText" lastClr="000000"/>
                </a:solidFill>
              </a:rPr>
              <a:t> de Valera returns from America.</a:t>
            </a:r>
            <a:endParaRPr lang="en-US" dirty="0">
              <a:solidFill>
                <a:sysClr val="windowText" lastClr="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Truce &amp; Treaty</a:t>
            </a:r>
            <a:endParaRPr lang="en-US" dirty="0"/>
          </a:p>
        </p:txBody>
      </p:sp>
      <p:pic>
        <p:nvPicPr>
          <p:cNvPr id="4" name="Google Shape;175;p31"/>
          <p:cNvPicPr preferRelativeResize="0">
            <a:picLocks noGrp="1"/>
          </p:cNvPicPr>
          <p:nvPr>
            <p:ph sz="quarter" idx="1"/>
          </p:nvPr>
        </p:nvPicPr>
        <p:blipFill>
          <a:blip r:embed="rId3" cstate="print">
            <a:alphaModFix/>
          </a:blip>
          <a:stretch>
            <a:fillRect/>
          </a:stretch>
        </p:blipFill>
        <p:spPr>
          <a:xfrm>
            <a:off x="251520" y="4370784"/>
            <a:ext cx="4183249" cy="2226568"/>
          </a:xfrm>
          <a:prstGeom prst="rect">
            <a:avLst/>
          </a:prstGeom>
          <a:noFill/>
          <a:ln>
            <a:noFill/>
          </a:ln>
        </p:spPr>
      </p:pic>
      <p:pic>
        <p:nvPicPr>
          <p:cNvPr id="5" name="Google Shape;169;p30"/>
          <p:cNvPicPr preferRelativeResize="0"/>
          <p:nvPr/>
        </p:nvPicPr>
        <p:blipFill>
          <a:blip r:embed="rId4" cstate="print">
            <a:alphaModFix/>
          </a:blip>
          <a:stretch>
            <a:fillRect/>
          </a:stretch>
        </p:blipFill>
        <p:spPr>
          <a:xfrm>
            <a:off x="5508104" y="1392183"/>
            <a:ext cx="3528392" cy="2612881"/>
          </a:xfrm>
          <a:prstGeom prst="rect">
            <a:avLst/>
          </a:prstGeom>
          <a:noFill/>
          <a:ln>
            <a:noFill/>
          </a:ln>
        </p:spPr>
      </p:pic>
      <p:sp>
        <p:nvSpPr>
          <p:cNvPr id="7" name="Rounded Rectangle 6"/>
          <p:cNvSpPr/>
          <p:nvPr/>
        </p:nvSpPr>
        <p:spPr>
          <a:xfrm>
            <a:off x="1187624" y="1484784"/>
            <a:ext cx="2952328" cy="288032"/>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Ceasefire &amp; Truce 1921</a:t>
            </a:r>
            <a:endParaRPr lang="en-US" dirty="0">
              <a:solidFill>
                <a:schemeClr val="tx1"/>
              </a:solidFill>
            </a:endParaRPr>
          </a:p>
        </p:txBody>
      </p:sp>
      <p:sp>
        <p:nvSpPr>
          <p:cNvPr id="8" name="Rounded Rectangle 7"/>
          <p:cNvSpPr/>
          <p:nvPr/>
        </p:nvSpPr>
        <p:spPr>
          <a:xfrm>
            <a:off x="539552" y="2924944"/>
            <a:ext cx="2016224" cy="1224136"/>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I.R.A. running out of weapons and ammunition; cannot keep fighting.</a:t>
            </a:r>
            <a:endParaRPr lang="en-US" dirty="0">
              <a:solidFill>
                <a:schemeClr val="tx1"/>
              </a:solidFill>
            </a:endParaRPr>
          </a:p>
        </p:txBody>
      </p:sp>
      <p:sp>
        <p:nvSpPr>
          <p:cNvPr id="9" name="Rounded Rectangle 8"/>
          <p:cNvSpPr/>
          <p:nvPr/>
        </p:nvSpPr>
        <p:spPr>
          <a:xfrm>
            <a:off x="2915816" y="2924944"/>
            <a:ext cx="2088232" cy="1368152"/>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British government </a:t>
            </a:r>
            <a:r>
              <a:rPr lang="en-US" dirty="0" err="1" smtClean="0">
                <a:solidFill>
                  <a:schemeClr val="tx1"/>
                </a:solidFill>
              </a:rPr>
              <a:t>criticised</a:t>
            </a:r>
            <a:r>
              <a:rPr lang="en-US" dirty="0" smtClean="0">
                <a:solidFill>
                  <a:schemeClr val="tx1"/>
                </a:solidFill>
              </a:rPr>
              <a:t>  internationally for actions of Black and Tans.</a:t>
            </a:r>
            <a:endParaRPr lang="en-US" dirty="0">
              <a:solidFill>
                <a:schemeClr val="tx1"/>
              </a:solidFill>
            </a:endParaRPr>
          </a:p>
        </p:txBody>
      </p:sp>
      <p:sp>
        <p:nvSpPr>
          <p:cNvPr id="10" name="Down Arrow 9"/>
          <p:cNvSpPr/>
          <p:nvPr/>
        </p:nvSpPr>
        <p:spPr>
          <a:xfrm rot="1924425">
            <a:off x="1857047" y="1824613"/>
            <a:ext cx="379543" cy="1040068"/>
          </a:xfrm>
          <a:prstGeom prst="down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ounded Rectangle 13"/>
          <p:cNvSpPr/>
          <p:nvPr/>
        </p:nvSpPr>
        <p:spPr>
          <a:xfrm>
            <a:off x="5364088" y="4077072"/>
            <a:ext cx="2592288" cy="360040"/>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Peace Conference</a:t>
            </a:r>
            <a:endParaRPr lang="en-US" dirty="0">
              <a:solidFill>
                <a:schemeClr val="tx1"/>
              </a:solidFill>
            </a:endParaRPr>
          </a:p>
        </p:txBody>
      </p:sp>
      <p:sp>
        <p:nvSpPr>
          <p:cNvPr id="15" name="Down Arrow 14"/>
          <p:cNvSpPr/>
          <p:nvPr/>
        </p:nvSpPr>
        <p:spPr>
          <a:xfrm rot="19675575" flipH="1">
            <a:off x="3022127" y="1823707"/>
            <a:ext cx="379543" cy="1051929"/>
          </a:xfrm>
          <a:prstGeom prst="down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ounded Rectangle 15"/>
          <p:cNvSpPr/>
          <p:nvPr/>
        </p:nvSpPr>
        <p:spPr>
          <a:xfrm>
            <a:off x="4572000" y="4509120"/>
            <a:ext cx="4320480" cy="792088"/>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De Valera did not attend the </a:t>
            </a:r>
            <a:r>
              <a:rPr lang="en-US" b="1" dirty="0" smtClean="0">
                <a:solidFill>
                  <a:schemeClr val="tx1"/>
                </a:solidFill>
              </a:rPr>
              <a:t>negotiations</a:t>
            </a:r>
            <a:r>
              <a:rPr lang="en-US" dirty="0" smtClean="0">
                <a:solidFill>
                  <a:schemeClr val="tx1"/>
                </a:solidFill>
              </a:rPr>
              <a:t>. He sent a </a:t>
            </a:r>
            <a:r>
              <a:rPr lang="en-US" b="1" dirty="0" smtClean="0">
                <a:solidFill>
                  <a:schemeClr val="tx1"/>
                </a:solidFill>
              </a:rPr>
              <a:t>delegation</a:t>
            </a:r>
            <a:r>
              <a:rPr lang="en-US" dirty="0" smtClean="0">
                <a:solidFill>
                  <a:schemeClr val="tx1"/>
                </a:solidFill>
              </a:rPr>
              <a:t>, led by Arthur Griffith and Michael Collins.</a:t>
            </a:r>
            <a:endParaRPr lang="en-US" dirty="0">
              <a:solidFill>
                <a:schemeClr val="tx1"/>
              </a:solidFill>
            </a:endParaRPr>
          </a:p>
        </p:txBody>
      </p:sp>
      <p:sp>
        <p:nvSpPr>
          <p:cNvPr id="17" name="Rounded Rectangle 16"/>
          <p:cNvSpPr/>
          <p:nvPr/>
        </p:nvSpPr>
        <p:spPr>
          <a:xfrm>
            <a:off x="4572000" y="5373216"/>
            <a:ext cx="4320480" cy="576064"/>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The delegation was not supposed to sign a Treaty without </a:t>
            </a:r>
            <a:r>
              <a:rPr lang="en-US" dirty="0" err="1" smtClean="0">
                <a:solidFill>
                  <a:schemeClr val="tx1"/>
                </a:solidFill>
              </a:rPr>
              <a:t>Dáil</a:t>
            </a:r>
            <a:r>
              <a:rPr lang="en-US" dirty="0" smtClean="0">
                <a:solidFill>
                  <a:schemeClr val="tx1"/>
                </a:solidFill>
              </a:rPr>
              <a:t> agreement.</a:t>
            </a:r>
            <a:endParaRPr lang="en-US" dirty="0">
              <a:solidFill>
                <a:schemeClr val="tx1"/>
              </a:solidFill>
            </a:endParaRPr>
          </a:p>
        </p:txBody>
      </p:sp>
      <p:sp>
        <p:nvSpPr>
          <p:cNvPr id="18" name="Rounded Rectangle 17"/>
          <p:cNvSpPr/>
          <p:nvPr/>
        </p:nvSpPr>
        <p:spPr>
          <a:xfrm>
            <a:off x="4572000" y="6021288"/>
            <a:ext cx="4320480" cy="720080"/>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Under threat of war the delegation was pressured into signing without </a:t>
            </a:r>
            <a:r>
              <a:rPr lang="en-US" dirty="0" err="1" smtClean="0">
                <a:solidFill>
                  <a:schemeClr val="tx1"/>
                </a:solidFill>
              </a:rPr>
              <a:t>Dáil</a:t>
            </a:r>
            <a:r>
              <a:rPr lang="en-US" dirty="0" smtClean="0">
                <a:solidFill>
                  <a:schemeClr val="tx1"/>
                </a:solidFill>
              </a:rPr>
              <a:t> agreement.</a:t>
            </a:r>
            <a:endParaRPr lang="en-US" dirty="0">
              <a:solidFill>
                <a:schemeClr val="tx1"/>
              </a:solidFill>
            </a:endParaRPr>
          </a:p>
        </p:txBody>
      </p:sp>
      <p:sp>
        <p:nvSpPr>
          <p:cNvPr id="19" name="Rounded Rectangle 18"/>
          <p:cNvSpPr/>
          <p:nvPr/>
        </p:nvSpPr>
        <p:spPr>
          <a:xfrm>
            <a:off x="251520" y="2429272"/>
            <a:ext cx="1143744" cy="351656"/>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2000 dead</a:t>
            </a:r>
            <a:endParaRPr lang="en-US" dirty="0">
              <a:solidFill>
                <a:schemeClr val="tx1"/>
              </a:solidFill>
            </a:endParaRPr>
          </a:p>
        </p:txBody>
      </p:sp>
      <p:sp>
        <p:nvSpPr>
          <p:cNvPr id="20" name="Down Arrow 19"/>
          <p:cNvSpPr/>
          <p:nvPr/>
        </p:nvSpPr>
        <p:spPr>
          <a:xfrm rot="2594889">
            <a:off x="1194392" y="1812583"/>
            <a:ext cx="379543" cy="567838"/>
          </a:xfrm>
          <a:prstGeom prst="down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340768"/>
            <a:ext cx="91440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23"/>
          <p:cNvSpPr>
            <a:spLocks noGrp="1"/>
          </p:cNvSpPr>
          <p:nvPr>
            <p:ph type="title"/>
          </p:nvPr>
        </p:nvSpPr>
        <p:spPr/>
        <p:txBody>
          <a:bodyPr/>
          <a:lstStyle/>
          <a:p>
            <a:pPr algn="ctr"/>
            <a:r>
              <a:rPr lang="en-US" dirty="0" smtClean="0"/>
              <a:t>Treaty splits the country</a:t>
            </a:r>
            <a:endParaRPr lang="en-US" dirty="0"/>
          </a:p>
        </p:txBody>
      </p:sp>
      <p:sp>
        <p:nvSpPr>
          <p:cNvPr id="12" name="Content Placeholder 11"/>
          <p:cNvSpPr>
            <a:spLocks noGrp="1"/>
          </p:cNvSpPr>
          <p:nvPr>
            <p:ph sz="half" idx="4294967295"/>
          </p:nvPr>
        </p:nvSpPr>
        <p:spPr>
          <a:xfrm>
            <a:off x="0" y="3140968"/>
            <a:ext cx="3733800" cy="2993132"/>
          </a:xfrm>
        </p:spPr>
        <p:txBody>
          <a:bodyPr/>
          <a:lstStyle/>
          <a:p>
            <a:endParaRPr lang="en-US" dirty="0" smtClean="0"/>
          </a:p>
          <a:p>
            <a:endParaRPr lang="en-US" dirty="0" smtClean="0"/>
          </a:p>
          <a:p>
            <a:endParaRPr lang="en-US" dirty="0" smtClean="0"/>
          </a:p>
          <a:p>
            <a:endParaRPr lang="en-US" dirty="0" smtClean="0"/>
          </a:p>
        </p:txBody>
      </p:sp>
      <p:pic>
        <p:nvPicPr>
          <p:cNvPr id="5" name="Google Shape;183;p32"/>
          <p:cNvPicPr preferRelativeResize="0"/>
          <p:nvPr/>
        </p:nvPicPr>
        <p:blipFill>
          <a:blip r:embed="rId3" cstate="print">
            <a:alphaModFix/>
          </a:blip>
          <a:srcRect l="32707"/>
          <a:stretch>
            <a:fillRect/>
          </a:stretch>
        </p:blipFill>
        <p:spPr>
          <a:xfrm>
            <a:off x="5940152" y="2348880"/>
            <a:ext cx="3072174" cy="2429964"/>
          </a:xfrm>
          <a:prstGeom prst="rect">
            <a:avLst/>
          </a:prstGeom>
          <a:noFill/>
          <a:ln>
            <a:noFill/>
          </a:ln>
        </p:spPr>
      </p:pic>
      <p:sp>
        <p:nvSpPr>
          <p:cNvPr id="7170" name="AutoShape 2" descr="Image result for collins trea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13" descr="download (1).jpg"/>
          <p:cNvPicPr>
            <a:picLocks noChangeAspect="1"/>
          </p:cNvPicPr>
          <p:nvPr/>
        </p:nvPicPr>
        <p:blipFill>
          <a:blip r:embed="rId4" cstate="print"/>
          <a:stretch>
            <a:fillRect/>
          </a:stretch>
        </p:blipFill>
        <p:spPr>
          <a:xfrm>
            <a:off x="179512" y="2348880"/>
            <a:ext cx="3312368" cy="2582082"/>
          </a:xfrm>
          <a:prstGeom prst="rect">
            <a:avLst/>
          </a:prstGeom>
        </p:spPr>
      </p:pic>
      <p:sp>
        <p:nvSpPr>
          <p:cNvPr id="16" name="Rounded Rectangle 15"/>
          <p:cNvSpPr/>
          <p:nvPr/>
        </p:nvSpPr>
        <p:spPr>
          <a:xfrm>
            <a:off x="4932040" y="5373216"/>
            <a:ext cx="108012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Partition</a:t>
            </a:r>
            <a:endParaRPr lang="en-US" sz="1600" dirty="0">
              <a:solidFill>
                <a:schemeClr val="bg1"/>
              </a:solidFill>
            </a:endParaRPr>
          </a:p>
        </p:txBody>
      </p:sp>
      <p:sp>
        <p:nvSpPr>
          <p:cNvPr id="17" name="Rounded Rectangle 16"/>
          <p:cNvSpPr/>
          <p:nvPr/>
        </p:nvSpPr>
        <p:spPr>
          <a:xfrm>
            <a:off x="7631832" y="6021288"/>
            <a:ext cx="13326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Oath to the British King</a:t>
            </a:r>
            <a:endParaRPr lang="en-US" sz="1600" dirty="0"/>
          </a:p>
        </p:txBody>
      </p:sp>
      <p:sp>
        <p:nvSpPr>
          <p:cNvPr id="18" name="Rounded Rectangle 17"/>
          <p:cNvSpPr/>
          <p:nvPr/>
        </p:nvSpPr>
        <p:spPr>
          <a:xfrm>
            <a:off x="6156176" y="5589240"/>
            <a:ext cx="136815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Free State still in the British Empire</a:t>
            </a:r>
            <a:endParaRPr lang="en-US" sz="1600" dirty="0"/>
          </a:p>
        </p:txBody>
      </p:sp>
      <p:sp>
        <p:nvSpPr>
          <p:cNvPr id="19" name="Rounded Rectangle 18"/>
          <p:cNvSpPr/>
          <p:nvPr/>
        </p:nvSpPr>
        <p:spPr>
          <a:xfrm>
            <a:off x="179512" y="5733256"/>
            <a:ext cx="1368152" cy="792088"/>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A step towards independence.</a:t>
            </a:r>
            <a:endParaRPr lang="en-US" sz="1600" dirty="0">
              <a:solidFill>
                <a:schemeClr val="tx1"/>
              </a:solidFill>
            </a:endParaRPr>
          </a:p>
        </p:txBody>
      </p:sp>
      <p:sp>
        <p:nvSpPr>
          <p:cNvPr id="20" name="Rounded Rectangle 19"/>
          <p:cNvSpPr/>
          <p:nvPr/>
        </p:nvSpPr>
        <p:spPr>
          <a:xfrm>
            <a:off x="3131840" y="5157192"/>
            <a:ext cx="936104" cy="720080"/>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Best deal possible</a:t>
            </a:r>
            <a:endParaRPr lang="en-US" sz="1600" dirty="0">
              <a:solidFill>
                <a:schemeClr val="tx1"/>
              </a:solidFill>
            </a:endParaRPr>
          </a:p>
        </p:txBody>
      </p:sp>
      <p:sp>
        <p:nvSpPr>
          <p:cNvPr id="21" name="Rounded Rectangle 20"/>
          <p:cNvSpPr/>
          <p:nvPr/>
        </p:nvSpPr>
        <p:spPr>
          <a:xfrm>
            <a:off x="1619672" y="5445224"/>
            <a:ext cx="1440160" cy="1008112"/>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I.R.A. couldn’t fight a war with the UK.</a:t>
            </a:r>
            <a:endParaRPr lang="en-US" sz="1600" dirty="0">
              <a:solidFill>
                <a:schemeClr val="tx1"/>
              </a:solidFill>
            </a:endParaRPr>
          </a:p>
        </p:txBody>
      </p:sp>
      <p:sp>
        <p:nvSpPr>
          <p:cNvPr id="23" name="Rectangle 22"/>
          <p:cNvSpPr/>
          <p:nvPr/>
        </p:nvSpPr>
        <p:spPr>
          <a:xfrm>
            <a:off x="2411760" y="1412776"/>
            <a:ext cx="4608512" cy="360040"/>
          </a:xfrm>
          <a:prstGeom prst="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a:t>
            </a:r>
            <a:r>
              <a:rPr lang="en-US" dirty="0" err="1" smtClean="0">
                <a:solidFill>
                  <a:schemeClr val="tx1"/>
                </a:solidFill>
              </a:rPr>
              <a:t>Dáil</a:t>
            </a:r>
            <a:r>
              <a:rPr lang="en-US" dirty="0" smtClean="0">
                <a:solidFill>
                  <a:schemeClr val="tx1"/>
                </a:solidFill>
              </a:rPr>
              <a:t> was divided: 64 to 57 in </a:t>
            </a:r>
            <a:r>
              <a:rPr lang="en-US" dirty="0" err="1" smtClean="0">
                <a:solidFill>
                  <a:schemeClr val="tx1"/>
                </a:solidFill>
              </a:rPr>
              <a:t>favour</a:t>
            </a:r>
            <a:r>
              <a:rPr lang="en-US" dirty="0" smtClean="0">
                <a:solidFill>
                  <a:schemeClr val="tx1"/>
                </a:solidFill>
              </a:rPr>
              <a:t> of the treaty</a:t>
            </a:r>
            <a:endParaRPr lang="en-US" dirty="0">
              <a:solidFill>
                <a:schemeClr val="tx1"/>
              </a:solidFill>
            </a:endParaRPr>
          </a:p>
        </p:txBody>
      </p:sp>
      <p:sp>
        <p:nvSpPr>
          <p:cNvPr id="25" name="Rectangle 24"/>
          <p:cNvSpPr/>
          <p:nvPr/>
        </p:nvSpPr>
        <p:spPr>
          <a:xfrm>
            <a:off x="7236296" y="1772816"/>
            <a:ext cx="1728192" cy="360040"/>
          </a:xfrm>
          <a:prstGeom prst="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Anti-Treaty</a:t>
            </a:r>
            <a:endParaRPr lang="en-US" dirty="0">
              <a:solidFill>
                <a:schemeClr val="tx1"/>
              </a:solidFill>
            </a:endParaRPr>
          </a:p>
        </p:txBody>
      </p:sp>
      <p:sp>
        <p:nvSpPr>
          <p:cNvPr id="26" name="Rectangle 25"/>
          <p:cNvSpPr/>
          <p:nvPr/>
        </p:nvSpPr>
        <p:spPr>
          <a:xfrm>
            <a:off x="107504" y="1772816"/>
            <a:ext cx="2088232" cy="360040"/>
          </a:xfrm>
          <a:prstGeom prst="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Pro-Treaty</a:t>
            </a:r>
            <a:endParaRPr lang="en-US" dirty="0">
              <a:solidFill>
                <a:schemeClr val="tx1"/>
              </a:solidFill>
            </a:endParaRPr>
          </a:p>
        </p:txBody>
      </p:sp>
      <p:sp>
        <p:nvSpPr>
          <p:cNvPr id="27" name="Rounded Rectangle 26"/>
          <p:cNvSpPr/>
          <p:nvPr/>
        </p:nvSpPr>
        <p:spPr>
          <a:xfrm>
            <a:off x="3275856" y="6165304"/>
            <a:ext cx="2736304" cy="504056"/>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Anti-Treaty side walk out of the </a:t>
            </a:r>
            <a:r>
              <a:rPr lang="en-US" dirty="0" err="1" smtClean="0">
                <a:solidFill>
                  <a:schemeClr val="tx1"/>
                </a:solidFill>
              </a:rPr>
              <a:t>Dáil</a:t>
            </a:r>
            <a:endParaRPr lang="en-US" dirty="0">
              <a:solidFill>
                <a:schemeClr val="tx1"/>
              </a:solidFill>
            </a:endParaRPr>
          </a:p>
        </p:txBody>
      </p:sp>
      <p:sp>
        <p:nvSpPr>
          <p:cNvPr id="28" name="Down Arrow 27"/>
          <p:cNvSpPr/>
          <p:nvPr/>
        </p:nvSpPr>
        <p:spPr>
          <a:xfrm rot="1924425">
            <a:off x="679625" y="4868640"/>
            <a:ext cx="379543" cy="907880"/>
          </a:xfrm>
          <a:prstGeom prst="down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Down Arrow 28"/>
          <p:cNvSpPr/>
          <p:nvPr/>
        </p:nvSpPr>
        <p:spPr>
          <a:xfrm>
            <a:off x="1763688" y="4869160"/>
            <a:ext cx="379543" cy="515801"/>
          </a:xfrm>
          <a:prstGeom prst="down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Down Arrow 29"/>
          <p:cNvSpPr/>
          <p:nvPr/>
        </p:nvSpPr>
        <p:spPr>
          <a:xfrm rot="19502455">
            <a:off x="2885333" y="4859354"/>
            <a:ext cx="379543" cy="515801"/>
          </a:xfrm>
          <a:prstGeom prst="down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Down Arrow 30"/>
          <p:cNvSpPr/>
          <p:nvPr/>
        </p:nvSpPr>
        <p:spPr>
          <a:xfrm rot="20189533" flipH="1">
            <a:off x="7916818" y="4685635"/>
            <a:ext cx="379543" cy="1324848"/>
          </a:xfrm>
          <a:prstGeom prst="down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Down Arrow 31"/>
          <p:cNvSpPr/>
          <p:nvPr/>
        </p:nvSpPr>
        <p:spPr>
          <a:xfrm rot="2097545" flipH="1">
            <a:off x="5716009" y="4699201"/>
            <a:ext cx="379543" cy="700482"/>
          </a:xfrm>
          <a:prstGeom prst="down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Down Arrow 32"/>
          <p:cNvSpPr/>
          <p:nvPr/>
        </p:nvSpPr>
        <p:spPr>
          <a:xfrm>
            <a:off x="6660232" y="4725144"/>
            <a:ext cx="379543" cy="720080"/>
          </a:xfrm>
          <a:prstGeom prst="down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228184" y="1844824"/>
            <a:ext cx="2808312" cy="1404156"/>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87824" y="1844824"/>
            <a:ext cx="1800200" cy="1368152"/>
          </a:xfrm>
          <a:prstGeom prst="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9592" y="332656"/>
            <a:ext cx="7772400" cy="1143000"/>
          </a:xfrm>
        </p:spPr>
        <p:txBody>
          <a:bodyPr/>
          <a:lstStyle/>
          <a:p>
            <a:r>
              <a:rPr lang="en-US" dirty="0" smtClean="0"/>
              <a:t>Background 1800s</a:t>
            </a:r>
            <a:endParaRPr lang="en-US" dirty="0"/>
          </a:p>
        </p:txBody>
      </p:sp>
      <p:sp>
        <p:nvSpPr>
          <p:cNvPr id="3" name="Content Placeholder 2"/>
          <p:cNvSpPr>
            <a:spLocks noGrp="1"/>
          </p:cNvSpPr>
          <p:nvPr>
            <p:ph sz="quarter" idx="1"/>
          </p:nvPr>
        </p:nvSpPr>
        <p:spPr>
          <a:xfrm>
            <a:off x="107504" y="3284984"/>
            <a:ext cx="4320480" cy="720080"/>
          </a:xfrm>
        </p:spPr>
        <p:txBody>
          <a:bodyPr>
            <a:noAutofit/>
          </a:bodyPr>
          <a:lstStyle/>
          <a:p>
            <a:pPr>
              <a:buNone/>
            </a:pPr>
            <a:r>
              <a:rPr lang="en-US" sz="1800" dirty="0" smtClean="0"/>
              <a:t>The British Empire covers around 25% of the land area of the world. (Red in the map above)</a:t>
            </a:r>
            <a:endParaRPr lang="en-US" sz="1800" dirty="0"/>
          </a:p>
        </p:txBody>
      </p:sp>
      <p:pic>
        <p:nvPicPr>
          <p:cNvPr id="7" name="Picture 6" descr="185823966.jpg"/>
          <p:cNvPicPr>
            <a:picLocks noChangeAspect="1"/>
          </p:cNvPicPr>
          <p:nvPr/>
        </p:nvPicPr>
        <p:blipFill>
          <a:blip r:embed="rId4" cstate="print"/>
          <a:stretch>
            <a:fillRect/>
          </a:stretch>
        </p:blipFill>
        <p:spPr>
          <a:xfrm>
            <a:off x="4427984" y="4434412"/>
            <a:ext cx="2160240" cy="2162940"/>
          </a:xfrm>
          <a:prstGeom prst="rect">
            <a:avLst/>
          </a:prstGeom>
        </p:spPr>
      </p:pic>
      <p:pic>
        <p:nvPicPr>
          <p:cNvPr id="9" name="Content Placeholder 5" descr="British Empire 1914.jpg"/>
          <p:cNvPicPr>
            <a:picLocks noChangeAspect="1"/>
          </p:cNvPicPr>
          <p:nvPr/>
        </p:nvPicPr>
        <p:blipFill>
          <a:blip r:embed="rId5" cstate="print"/>
          <a:stretch>
            <a:fillRect/>
          </a:stretch>
        </p:blipFill>
        <p:spPr>
          <a:xfrm>
            <a:off x="107504" y="1844824"/>
            <a:ext cx="2808312" cy="1407736"/>
          </a:xfrm>
          <a:prstGeom prst="rect">
            <a:avLst/>
          </a:prstGeom>
        </p:spPr>
      </p:pic>
      <p:sp>
        <p:nvSpPr>
          <p:cNvPr id="10" name="TextBox 9"/>
          <p:cNvSpPr txBox="1"/>
          <p:nvPr/>
        </p:nvSpPr>
        <p:spPr>
          <a:xfrm>
            <a:off x="2915816" y="1844824"/>
            <a:ext cx="1872208" cy="1384995"/>
          </a:xfrm>
          <a:prstGeom prst="rect">
            <a:avLst/>
          </a:prstGeom>
          <a:noFill/>
        </p:spPr>
        <p:txBody>
          <a:bodyPr wrap="square" rtlCol="0">
            <a:spAutoFit/>
          </a:bodyPr>
          <a:lstStyle/>
          <a:p>
            <a:r>
              <a:rPr lang="en-US" sz="1400" b="1" dirty="0" smtClean="0"/>
              <a:t>Penal Laws</a:t>
            </a:r>
            <a:r>
              <a:rPr lang="en-US" sz="1400" dirty="0" smtClean="0"/>
              <a:t>:</a:t>
            </a:r>
          </a:p>
          <a:p>
            <a:r>
              <a:rPr lang="en-US" sz="1400" dirty="0" smtClean="0"/>
              <a:t>Discriminated against Catholic &amp; Presbyterians</a:t>
            </a:r>
          </a:p>
          <a:p>
            <a:pPr>
              <a:buFont typeface="Arial" pitchFamily="34" charset="0"/>
              <a:buChar char="•"/>
            </a:pPr>
            <a:r>
              <a:rPr lang="en-US" sz="1400" dirty="0" smtClean="0"/>
              <a:t> </a:t>
            </a:r>
            <a:r>
              <a:rPr lang="en-US" sz="1400" b="1" dirty="0" smtClean="0"/>
              <a:t>Daniel O’ Connell </a:t>
            </a:r>
            <a:r>
              <a:rPr lang="en-US" sz="1400" dirty="0" smtClean="0"/>
              <a:t>campaigned for equal rights for Catholics</a:t>
            </a:r>
          </a:p>
        </p:txBody>
      </p:sp>
      <p:sp>
        <p:nvSpPr>
          <p:cNvPr id="13" name="TextBox 12"/>
          <p:cNvSpPr txBox="1"/>
          <p:nvPr/>
        </p:nvSpPr>
        <p:spPr>
          <a:xfrm>
            <a:off x="2411760" y="4437112"/>
            <a:ext cx="1872208" cy="1754326"/>
          </a:xfrm>
          <a:prstGeom prst="rect">
            <a:avLst/>
          </a:prstGeom>
          <a:noFill/>
        </p:spPr>
        <p:txBody>
          <a:bodyPr wrap="square" rtlCol="0">
            <a:spAutoFit/>
          </a:bodyPr>
          <a:lstStyle/>
          <a:p>
            <a:r>
              <a:rPr lang="en-US" dirty="0" smtClean="0"/>
              <a:t>Ireland becomes part of the United Kingdom. Ireland is ruled from London. (Irish MPs go to London).</a:t>
            </a:r>
            <a:endParaRPr lang="en-US" dirty="0"/>
          </a:p>
        </p:txBody>
      </p:sp>
      <p:sp>
        <p:nvSpPr>
          <p:cNvPr id="14" name="TextBox 13"/>
          <p:cNvSpPr txBox="1"/>
          <p:nvPr/>
        </p:nvSpPr>
        <p:spPr>
          <a:xfrm>
            <a:off x="4932040" y="3356992"/>
            <a:ext cx="4104456" cy="646331"/>
          </a:xfrm>
          <a:prstGeom prst="rect">
            <a:avLst/>
          </a:prstGeom>
          <a:noFill/>
        </p:spPr>
        <p:txBody>
          <a:bodyPr wrap="square" rtlCol="0">
            <a:spAutoFit/>
          </a:bodyPr>
          <a:lstStyle/>
          <a:p>
            <a:r>
              <a:rPr lang="en-US" dirty="0" smtClean="0"/>
              <a:t>1798 Rebellion (United Irishmen), </a:t>
            </a:r>
          </a:p>
          <a:p>
            <a:r>
              <a:rPr lang="en-US" dirty="0" smtClean="0"/>
              <a:t>1848 (Young </a:t>
            </a:r>
            <a:r>
              <a:rPr lang="en-US" dirty="0" err="1" smtClean="0"/>
              <a:t>Irelanders</a:t>
            </a:r>
            <a:r>
              <a:rPr lang="en-US" dirty="0" smtClean="0"/>
              <a:t>) &amp; 1867 (</a:t>
            </a:r>
            <a:r>
              <a:rPr lang="en-US" dirty="0" err="1" smtClean="0"/>
              <a:t>Fenians</a:t>
            </a:r>
            <a:r>
              <a:rPr lang="en-US" dirty="0" smtClean="0"/>
              <a:t>/IRB) </a:t>
            </a:r>
            <a:endParaRPr lang="en-US" dirty="0"/>
          </a:p>
        </p:txBody>
      </p:sp>
      <p:sp>
        <p:nvSpPr>
          <p:cNvPr id="15" name="TextBox 14"/>
          <p:cNvSpPr txBox="1"/>
          <p:nvPr/>
        </p:nvSpPr>
        <p:spPr>
          <a:xfrm>
            <a:off x="6660232" y="4437112"/>
            <a:ext cx="2304256" cy="1754326"/>
          </a:xfrm>
          <a:prstGeom prst="rect">
            <a:avLst/>
          </a:prstGeom>
          <a:noFill/>
        </p:spPr>
        <p:txBody>
          <a:bodyPr wrap="square" rtlCol="0">
            <a:spAutoFit/>
          </a:bodyPr>
          <a:lstStyle/>
          <a:p>
            <a:r>
              <a:rPr lang="en-US" dirty="0" smtClean="0"/>
              <a:t>1 million die &amp; 1 million emigrate: Population  halved</a:t>
            </a:r>
          </a:p>
          <a:p>
            <a:r>
              <a:rPr lang="en-US" dirty="0" smtClean="0"/>
              <a:t>Evictions</a:t>
            </a:r>
          </a:p>
          <a:p>
            <a:r>
              <a:rPr lang="en-US" dirty="0" smtClean="0"/>
              <a:t>Coffin-Ships</a:t>
            </a:r>
          </a:p>
          <a:p>
            <a:r>
              <a:rPr lang="en-US" dirty="0" smtClean="0"/>
              <a:t>Anti-British feelings</a:t>
            </a:r>
            <a:endParaRPr lang="en-US" dirty="0"/>
          </a:p>
        </p:txBody>
      </p:sp>
      <p:sp>
        <p:nvSpPr>
          <p:cNvPr id="17" name="Rectangle 16"/>
          <p:cNvSpPr/>
          <p:nvPr/>
        </p:nvSpPr>
        <p:spPr>
          <a:xfrm>
            <a:off x="0" y="1412776"/>
            <a:ext cx="91440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1520" y="4437112"/>
            <a:ext cx="2160240" cy="2160240"/>
          </a:xfrm>
          <a:prstGeom prst="rect">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4005064"/>
            <a:ext cx="91440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7504" y="1484784"/>
            <a:ext cx="3672408" cy="288032"/>
          </a:xfrm>
          <a:prstGeom prst="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Ireland is part of the British Empire</a:t>
            </a:r>
            <a:endParaRPr lang="en-US" sz="2000" dirty="0">
              <a:solidFill>
                <a:schemeClr val="tx1"/>
              </a:solidFill>
            </a:endParaRPr>
          </a:p>
        </p:txBody>
      </p:sp>
      <p:sp>
        <p:nvSpPr>
          <p:cNvPr id="23" name="Rectangle 22"/>
          <p:cNvSpPr/>
          <p:nvPr/>
        </p:nvSpPr>
        <p:spPr>
          <a:xfrm>
            <a:off x="6372200" y="1484784"/>
            <a:ext cx="2592288" cy="288032"/>
          </a:xfrm>
          <a:prstGeom prst="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Unsuccessful Uprisings</a:t>
            </a:r>
            <a:endParaRPr lang="en-US" sz="2000" dirty="0">
              <a:solidFill>
                <a:schemeClr val="tx1"/>
              </a:solidFill>
            </a:endParaRPr>
          </a:p>
        </p:txBody>
      </p:sp>
      <p:sp>
        <p:nvSpPr>
          <p:cNvPr id="25" name="Rectangle 24"/>
          <p:cNvSpPr/>
          <p:nvPr/>
        </p:nvSpPr>
        <p:spPr>
          <a:xfrm>
            <a:off x="251520" y="4077072"/>
            <a:ext cx="2160240" cy="288032"/>
          </a:xfrm>
          <a:prstGeom prst="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1801 Act of Union</a:t>
            </a:r>
            <a:endParaRPr lang="en-US" sz="2000" dirty="0">
              <a:solidFill>
                <a:schemeClr val="tx1"/>
              </a:solidFill>
            </a:endParaRPr>
          </a:p>
        </p:txBody>
      </p:sp>
      <p:sp>
        <p:nvSpPr>
          <p:cNvPr id="27" name="Rectangle 26"/>
          <p:cNvSpPr/>
          <p:nvPr/>
        </p:nvSpPr>
        <p:spPr>
          <a:xfrm>
            <a:off x="4427984" y="4077072"/>
            <a:ext cx="2952328" cy="288032"/>
          </a:xfrm>
          <a:prstGeom prst="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The Great Famine 1845-1851</a:t>
            </a:r>
            <a:endParaRPr lang="en-US" sz="2000" dirty="0">
              <a:solidFill>
                <a:schemeClr val="tx1"/>
              </a:solidFill>
            </a:endParaRPr>
          </a:p>
        </p:txBody>
      </p:sp>
      <p:sp>
        <p:nvSpPr>
          <p:cNvPr id="29" name="Right Arrow 28"/>
          <p:cNvSpPr/>
          <p:nvPr/>
        </p:nvSpPr>
        <p:spPr>
          <a:xfrm>
            <a:off x="3851920" y="1484784"/>
            <a:ext cx="2088232"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chemeClr val="tx1"/>
                </a:solidFill>
              </a:ln>
            </a:endParaRPr>
          </a:p>
        </p:txBody>
      </p:sp>
      <p:sp>
        <p:nvSpPr>
          <p:cNvPr id="30" name="Rounded Rectangular Callout 29"/>
          <p:cNvSpPr/>
          <p:nvPr/>
        </p:nvSpPr>
        <p:spPr>
          <a:xfrm rot="16200000">
            <a:off x="4968044" y="1880828"/>
            <a:ext cx="1152128" cy="1368152"/>
          </a:xfrm>
          <a:prstGeom prst="wedgeRoundRectCallout">
            <a:avLst>
              <a:gd name="adj1" fmla="val 9116"/>
              <a:gd name="adj2" fmla="val 8015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860032" y="1988840"/>
            <a:ext cx="1368152" cy="1200329"/>
          </a:xfrm>
          <a:prstGeom prst="rect">
            <a:avLst/>
          </a:prstGeom>
          <a:noFill/>
        </p:spPr>
        <p:txBody>
          <a:bodyPr wrap="square" rtlCol="0">
            <a:spAutoFit/>
          </a:bodyPr>
          <a:lstStyle/>
          <a:p>
            <a:r>
              <a:rPr lang="en-US" dirty="0" smtClean="0"/>
              <a:t>Inspired by the American and French Revolutions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Irish Civil War</a:t>
            </a:r>
            <a:endParaRPr lang="en-US" dirty="0"/>
          </a:p>
        </p:txBody>
      </p:sp>
      <p:pic>
        <p:nvPicPr>
          <p:cNvPr id="4" name="Google Shape;189;p33"/>
          <p:cNvPicPr preferRelativeResize="0"/>
          <p:nvPr/>
        </p:nvPicPr>
        <p:blipFill>
          <a:blip r:embed="rId3" cstate="print">
            <a:alphaModFix/>
          </a:blip>
          <a:srcRect t="7504"/>
          <a:stretch>
            <a:fillRect/>
          </a:stretch>
        </p:blipFill>
        <p:spPr>
          <a:xfrm>
            <a:off x="179512" y="1983269"/>
            <a:ext cx="3960439" cy="1949787"/>
          </a:xfrm>
          <a:prstGeom prst="rect">
            <a:avLst/>
          </a:prstGeom>
          <a:noFill/>
          <a:ln>
            <a:noFill/>
          </a:ln>
        </p:spPr>
      </p:pic>
      <p:sp>
        <p:nvSpPr>
          <p:cNvPr id="6" name="TextBox 5"/>
          <p:cNvSpPr txBox="1"/>
          <p:nvPr/>
        </p:nvSpPr>
        <p:spPr>
          <a:xfrm>
            <a:off x="9252520" y="620688"/>
            <a:ext cx="2304256" cy="923330"/>
          </a:xfrm>
          <a:prstGeom prst="rect">
            <a:avLst/>
          </a:prstGeom>
          <a:noFill/>
        </p:spPr>
        <p:txBody>
          <a:bodyPr wrap="square" rtlCol="0">
            <a:spAutoFit/>
          </a:bodyPr>
          <a:lstStyle/>
          <a:p>
            <a:pPr>
              <a:defRPr/>
            </a:pPr>
            <a:endParaRPr lang="en-US" b="1" dirty="0" smtClean="0"/>
          </a:p>
          <a:p>
            <a:endParaRPr lang="en-US" dirty="0" smtClean="0"/>
          </a:p>
          <a:p>
            <a:endParaRPr lang="en-US" dirty="0"/>
          </a:p>
        </p:txBody>
      </p:sp>
      <p:sp>
        <p:nvSpPr>
          <p:cNvPr id="7" name="Rounded Rectangle 6"/>
          <p:cNvSpPr/>
          <p:nvPr/>
        </p:nvSpPr>
        <p:spPr>
          <a:xfrm>
            <a:off x="5508104" y="3068960"/>
            <a:ext cx="2232248" cy="432048"/>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Atrocities on both sides</a:t>
            </a:r>
            <a:endParaRPr lang="en-US" dirty="0">
              <a:solidFill>
                <a:schemeClr val="tx1"/>
              </a:solidFill>
            </a:endParaRPr>
          </a:p>
        </p:txBody>
      </p:sp>
      <p:sp>
        <p:nvSpPr>
          <p:cNvPr id="8" name="Rounded Rectangle 7"/>
          <p:cNvSpPr/>
          <p:nvPr/>
        </p:nvSpPr>
        <p:spPr>
          <a:xfrm>
            <a:off x="179512" y="1484784"/>
            <a:ext cx="3600400" cy="432048"/>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Four Courts 1922: Start of the Civil War</a:t>
            </a:r>
            <a:endParaRPr lang="en-US" dirty="0">
              <a:solidFill>
                <a:schemeClr val="tx1"/>
              </a:solidFill>
            </a:endParaRPr>
          </a:p>
        </p:txBody>
      </p:sp>
      <p:sp>
        <p:nvSpPr>
          <p:cNvPr id="11" name="Rounded Rectangle 10"/>
          <p:cNvSpPr/>
          <p:nvPr/>
        </p:nvSpPr>
        <p:spPr>
          <a:xfrm>
            <a:off x="2627784" y="4005064"/>
            <a:ext cx="1728192" cy="2664296"/>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smtClean="0">
                <a:solidFill>
                  <a:schemeClr val="tx1"/>
                </a:solidFill>
              </a:rPr>
              <a:t>Anti-Treaty occupied the Four Courts. Under pressure from Britain the Pro-Treaty side fire on the building. The national Archives are destroyed.</a:t>
            </a:r>
            <a:endParaRPr lang="en-US" sz="1700" dirty="0">
              <a:solidFill>
                <a:schemeClr val="tx1"/>
              </a:solidFill>
            </a:endParaRPr>
          </a:p>
        </p:txBody>
      </p:sp>
      <p:sp>
        <p:nvSpPr>
          <p:cNvPr id="12" name="Rounded Rectangle 11"/>
          <p:cNvSpPr/>
          <p:nvPr/>
        </p:nvSpPr>
        <p:spPr>
          <a:xfrm>
            <a:off x="5508104" y="1412776"/>
            <a:ext cx="1944216" cy="288032"/>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Ireland was divided</a:t>
            </a:r>
            <a:endParaRPr lang="en-US" dirty="0">
              <a:solidFill>
                <a:schemeClr val="tx1"/>
              </a:solidFill>
            </a:endParaRPr>
          </a:p>
        </p:txBody>
      </p:sp>
      <p:pic>
        <p:nvPicPr>
          <p:cNvPr id="13" name="Picture 12" descr="civil war - four courts.jpg"/>
          <p:cNvPicPr>
            <a:picLocks noChangeAspect="1"/>
          </p:cNvPicPr>
          <p:nvPr/>
        </p:nvPicPr>
        <p:blipFill>
          <a:blip r:embed="rId4" cstate="print"/>
          <a:srcRect l="5674" r="9210" b="11660"/>
          <a:stretch>
            <a:fillRect/>
          </a:stretch>
        </p:blipFill>
        <p:spPr>
          <a:xfrm>
            <a:off x="179512" y="4077072"/>
            <a:ext cx="2376264" cy="2485595"/>
          </a:xfrm>
          <a:prstGeom prst="rect">
            <a:avLst/>
          </a:prstGeom>
        </p:spPr>
      </p:pic>
      <p:sp>
        <p:nvSpPr>
          <p:cNvPr id="10" name="Rounded Rectangle 9"/>
          <p:cNvSpPr/>
          <p:nvPr/>
        </p:nvSpPr>
        <p:spPr>
          <a:xfrm>
            <a:off x="6948264" y="5157192"/>
            <a:ext cx="1512168" cy="792088"/>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1"/>
                </a:solidFill>
              </a:rPr>
              <a:t>Micheal</a:t>
            </a:r>
            <a:r>
              <a:rPr lang="en-US" dirty="0" smtClean="0">
                <a:solidFill>
                  <a:schemeClr val="tx1"/>
                </a:solidFill>
              </a:rPr>
              <a:t> Collins killed in an Ambush</a:t>
            </a:r>
            <a:endParaRPr lang="en-US" dirty="0">
              <a:solidFill>
                <a:schemeClr val="tx1"/>
              </a:solidFill>
            </a:endParaRPr>
          </a:p>
        </p:txBody>
      </p:sp>
      <p:sp>
        <p:nvSpPr>
          <p:cNvPr id="14" name="Rounded Rectangle 13"/>
          <p:cNvSpPr/>
          <p:nvPr/>
        </p:nvSpPr>
        <p:spPr>
          <a:xfrm>
            <a:off x="4499992" y="4653136"/>
            <a:ext cx="1152128" cy="432048"/>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Executions</a:t>
            </a:r>
            <a:endParaRPr lang="en-US" dirty="0">
              <a:solidFill>
                <a:schemeClr val="tx1"/>
              </a:solidFill>
            </a:endParaRPr>
          </a:p>
        </p:txBody>
      </p:sp>
      <p:sp>
        <p:nvSpPr>
          <p:cNvPr id="16" name="Down Arrow 15"/>
          <p:cNvSpPr/>
          <p:nvPr/>
        </p:nvSpPr>
        <p:spPr>
          <a:xfrm>
            <a:off x="6372200" y="2492896"/>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572000" y="2132856"/>
            <a:ext cx="4104456" cy="288032"/>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Both sides try to control areas of the country</a:t>
            </a:r>
            <a:endParaRPr lang="en-US" dirty="0">
              <a:solidFill>
                <a:schemeClr val="tx1"/>
              </a:solidFill>
            </a:endParaRPr>
          </a:p>
        </p:txBody>
      </p:sp>
      <p:sp>
        <p:nvSpPr>
          <p:cNvPr id="18" name="Down Arrow 17"/>
          <p:cNvSpPr/>
          <p:nvPr/>
        </p:nvSpPr>
        <p:spPr>
          <a:xfrm>
            <a:off x="6300192" y="1700808"/>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724128" y="5157192"/>
            <a:ext cx="1080120" cy="864096"/>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Many Big Houses destroyed</a:t>
            </a:r>
            <a:endParaRPr lang="en-US" dirty="0">
              <a:solidFill>
                <a:schemeClr val="tx1"/>
              </a:solidFill>
            </a:endParaRPr>
          </a:p>
        </p:txBody>
      </p:sp>
      <p:sp>
        <p:nvSpPr>
          <p:cNvPr id="20" name="Rounded Rectangle 19"/>
          <p:cNvSpPr/>
          <p:nvPr/>
        </p:nvSpPr>
        <p:spPr>
          <a:xfrm>
            <a:off x="7812360" y="4221088"/>
            <a:ext cx="1152128" cy="792088"/>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Attacks and Reprisals</a:t>
            </a:r>
            <a:endParaRPr lang="en-US" dirty="0">
              <a:solidFill>
                <a:schemeClr val="tx1"/>
              </a:solidFill>
            </a:endParaRPr>
          </a:p>
        </p:txBody>
      </p:sp>
      <p:sp>
        <p:nvSpPr>
          <p:cNvPr id="21" name="Down Arrow 20"/>
          <p:cNvSpPr/>
          <p:nvPr/>
        </p:nvSpPr>
        <p:spPr>
          <a:xfrm rot="20910451">
            <a:off x="7089975" y="3617041"/>
            <a:ext cx="432048" cy="1512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411810">
            <a:off x="6084168" y="3645024"/>
            <a:ext cx="432048"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278028">
            <a:off x="5045333" y="3566984"/>
            <a:ext cx="432048" cy="1043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9330078">
            <a:off x="7999775" y="3323581"/>
            <a:ext cx="432048" cy="893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End of the Civil War</a:t>
            </a:r>
            <a:endParaRPr lang="en-US" dirty="0"/>
          </a:p>
        </p:txBody>
      </p:sp>
      <p:sp>
        <p:nvSpPr>
          <p:cNvPr id="5" name="Rounded Rectangle 4"/>
          <p:cNvSpPr/>
          <p:nvPr/>
        </p:nvSpPr>
        <p:spPr>
          <a:xfrm>
            <a:off x="323528" y="4797152"/>
            <a:ext cx="3312368" cy="432048"/>
          </a:xfrm>
          <a:prstGeom prst="round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Unarmed </a:t>
            </a:r>
            <a:r>
              <a:rPr lang="en-US" dirty="0" err="1" smtClean="0">
                <a:solidFill>
                  <a:schemeClr val="tx1"/>
                </a:solidFill>
              </a:rPr>
              <a:t>Gardaí</a:t>
            </a:r>
            <a:r>
              <a:rPr lang="en-US" dirty="0" smtClean="0">
                <a:solidFill>
                  <a:schemeClr val="tx1"/>
                </a:solidFill>
              </a:rPr>
              <a:t> set up</a:t>
            </a:r>
            <a:endParaRPr lang="en-US" dirty="0">
              <a:solidFill>
                <a:schemeClr val="tx1"/>
              </a:solidFill>
            </a:endParaRPr>
          </a:p>
        </p:txBody>
      </p:sp>
      <p:sp>
        <p:nvSpPr>
          <p:cNvPr id="6" name="TextBox 5"/>
          <p:cNvSpPr txBox="1"/>
          <p:nvPr/>
        </p:nvSpPr>
        <p:spPr>
          <a:xfrm>
            <a:off x="4788024" y="4293096"/>
            <a:ext cx="2952328" cy="923330"/>
          </a:xfrm>
          <a:prstGeom prst="rect">
            <a:avLst/>
          </a:prstGeom>
          <a:noFill/>
        </p:spPr>
        <p:txBody>
          <a:bodyPr wrap="square" rtlCol="0">
            <a:spAutoFit/>
          </a:bodyPr>
          <a:lstStyle/>
          <a:p>
            <a:endParaRPr lang="en-US" dirty="0" smtClean="0"/>
          </a:p>
          <a:p>
            <a:endParaRPr lang="en-US" dirty="0" smtClean="0"/>
          </a:p>
          <a:p>
            <a:endParaRPr lang="en-US" dirty="0"/>
          </a:p>
        </p:txBody>
      </p:sp>
      <p:sp>
        <p:nvSpPr>
          <p:cNvPr id="7" name="Rounded Rectangle 6"/>
          <p:cNvSpPr/>
          <p:nvPr/>
        </p:nvSpPr>
        <p:spPr>
          <a:xfrm>
            <a:off x="251520" y="3356992"/>
            <a:ext cx="2771800" cy="792088"/>
          </a:xfrm>
          <a:prstGeom prst="round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Ireland’s two largest political parties were formed from the two sides of the Civil War.</a:t>
            </a:r>
            <a:endParaRPr lang="en-US" dirty="0">
              <a:solidFill>
                <a:schemeClr val="tx1"/>
              </a:solidFill>
            </a:endParaRPr>
          </a:p>
        </p:txBody>
      </p:sp>
      <p:sp>
        <p:nvSpPr>
          <p:cNvPr id="10" name="Rounded Rectangle 9"/>
          <p:cNvSpPr/>
          <p:nvPr/>
        </p:nvSpPr>
        <p:spPr>
          <a:xfrm>
            <a:off x="4139952" y="3284984"/>
            <a:ext cx="1512168" cy="360040"/>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Fianna</a:t>
            </a:r>
            <a:r>
              <a:rPr lang="en-US" dirty="0" smtClean="0">
                <a:solidFill>
                  <a:schemeClr val="tx1"/>
                </a:solidFill>
              </a:rPr>
              <a:t> </a:t>
            </a:r>
            <a:r>
              <a:rPr lang="en-US" dirty="0" err="1" smtClean="0">
                <a:solidFill>
                  <a:schemeClr val="tx1"/>
                </a:solidFill>
              </a:rPr>
              <a:t>Fáil</a:t>
            </a:r>
            <a:r>
              <a:rPr lang="en-US" dirty="0" smtClean="0">
                <a:solidFill>
                  <a:schemeClr val="tx1"/>
                </a:solidFill>
              </a:rPr>
              <a:t> </a:t>
            </a:r>
            <a:endParaRPr lang="en-US" dirty="0">
              <a:solidFill>
                <a:schemeClr val="tx1"/>
              </a:solidFill>
            </a:endParaRPr>
          </a:p>
        </p:txBody>
      </p:sp>
      <p:sp>
        <p:nvSpPr>
          <p:cNvPr id="11" name="Rounded Rectangle 10"/>
          <p:cNvSpPr/>
          <p:nvPr/>
        </p:nvSpPr>
        <p:spPr>
          <a:xfrm>
            <a:off x="4139952" y="3933056"/>
            <a:ext cx="2088232" cy="504056"/>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1"/>
                </a:solidFill>
              </a:rPr>
              <a:t>Cumann</a:t>
            </a:r>
            <a:r>
              <a:rPr lang="en-US" dirty="0" smtClean="0">
                <a:solidFill>
                  <a:schemeClr val="tx1"/>
                </a:solidFill>
              </a:rPr>
              <a:t> </a:t>
            </a:r>
            <a:r>
              <a:rPr lang="en-US" dirty="0" err="1" smtClean="0">
                <a:solidFill>
                  <a:schemeClr val="tx1"/>
                </a:solidFill>
              </a:rPr>
              <a:t>na</a:t>
            </a:r>
            <a:r>
              <a:rPr lang="en-US" dirty="0" smtClean="0">
                <a:solidFill>
                  <a:schemeClr val="tx1"/>
                </a:solidFill>
              </a:rPr>
              <a:t> </a:t>
            </a:r>
            <a:r>
              <a:rPr lang="en-US" dirty="0" err="1" smtClean="0">
                <a:solidFill>
                  <a:schemeClr val="tx1"/>
                </a:solidFill>
              </a:rPr>
              <a:t>Gaedhal</a:t>
            </a:r>
            <a:r>
              <a:rPr lang="en-US" dirty="0" smtClean="0">
                <a:solidFill>
                  <a:schemeClr val="tx1"/>
                </a:solidFill>
              </a:rPr>
              <a:t> </a:t>
            </a:r>
          </a:p>
          <a:p>
            <a:r>
              <a:rPr lang="en-US" dirty="0" smtClean="0">
                <a:solidFill>
                  <a:schemeClr val="tx1"/>
                </a:solidFill>
              </a:rPr>
              <a:t>(now </a:t>
            </a:r>
            <a:r>
              <a:rPr lang="en-US" dirty="0" err="1" smtClean="0">
                <a:solidFill>
                  <a:schemeClr val="tx1"/>
                </a:solidFill>
              </a:rPr>
              <a:t>Fianna</a:t>
            </a:r>
            <a:r>
              <a:rPr lang="en-US" dirty="0" smtClean="0">
                <a:solidFill>
                  <a:schemeClr val="tx1"/>
                </a:solidFill>
              </a:rPr>
              <a:t> </a:t>
            </a:r>
            <a:r>
              <a:rPr lang="en-US" dirty="0" err="1" smtClean="0">
                <a:solidFill>
                  <a:schemeClr val="tx1"/>
                </a:solidFill>
              </a:rPr>
              <a:t>Gaedhal</a:t>
            </a:r>
            <a:r>
              <a:rPr lang="en-US" dirty="0" smtClean="0">
                <a:solidFill>
                  <a:schemeClr val="tx1"/>
                </a:solidFill>
              </a:rPr>
              <a:t>)</a:t>
            </a:r>
          </a:p>
        </p:txBody>
      </p:sp>
      <p:sp>
        <p:nvSpPr>
          <p:cNvPr id="13" name="Rounded Rectangle 12"/>
          <p:cNvSpPr/>
          <p:nvPr/>
        </p:nvSpPr>
        <p:spPr>
          <a:xfrm>
            <a:off x="1331640" y="6093296"/>
            <a:ext cx="6480720" cy="576064"/>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De Valera dismantles the Free State and the Anglo-Irish Treaty from within; </a:t>
            </a:r>
          </a:p>
          <a:p>
            <a:r>
              <a:rPr lang="en-US" dirty="0" smtClean="0">
                <a:solidFill>
                  <a:schemeClr val="tx1"/>
                </a:solidFill>
              </a:rPr>
              <a:t>In 1949 Ireland becomes a republic.</a:t>
            </a:r>
          </a:p>
        </p:txBody>
      </p:sp>
      <p:sp>
        <p:nvSpPr>
          <p:cNvPr id="14" name="Rounded Rectangle 13"/>
          <p:cNvSpPr/>
          <p:nvPr/>
        </p:nvSpPr>
        <p:spPr>
          <a:xfrm>
            <a:off x="179512" y="1628800"/>
            <a:ext cx="1143744" cy="351656"/>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2000 dead</a:t>
            </a:r>
            <a:endParaRPr lang="en-US" dirty="0">
              <a:solidFill>
                <a:schemeClr val="tx1"/>
              </a:solidFill>
            </a:endParaRPr>
          </a:p>
        </p:txBody>
      </p:sp>
      <p:sp>
        <p:nvSpPr>
          <p:cNvPr id="15" name="Right Arrow 14"/>
          <p:cNvSpPr/>
          <p:nvPr/>
        </p:nvSpPr>
        <p:spPr>
          <a:xfrm rot="20883303">
            <a:off x="3131840" y="3429000"/>
            <a:ext cx="9361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076056" y="4725144"/>
            <a:ext cx="3312368" cy="648072"/>
          </a:xfrm>
          <a:prstGeom prst="round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Civil War prisoners not released until 1924</a:t>
            </a:r>
            <a:endParaRPr lang="en-US" dirty="0">
              <a:solidFill>
                <a:schemeClr val="tx1"/>
              </a:solidFill>
            </a:endParaRPr>
          </a:p>
        </p:txBody>
      </p:sp>
      <p:sp>
        <p:nvSpPr>
          <p:cNvPr id="21" name="Rounded Rectangle 20"/>
          <p:cNvSpPr/>
          <p:nvPr/>
        </p:nvSpPr>
        <p:spPr>
          <a:xfrm>
            <a:off x="1619672" y="1556792"/>
            <a:ext cx="1728192" cy="936104"/>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Catholic Church turned against the fighting</a:t>
            </a:r>
            <a:endParaRPr lang="en-US" dirty="0">
              <a:solidFill>
                <a:schemeClr val="tx1"/>
              </a:solidFill>
            </a:endParaRPr>
          </a:p>
        </p:txBody>
      </p:sp>
      <p:sp>
        <p:nvSpPr>
          <p:cNvPr id="22" name="Rounded Rectangle 21"/>
          <p:cNvSpPr/>
          <p:nvPr/>
        </p:nvSpPr>
        <p:spPr>
          <a:xfrm>
            <a:off x="3707904" y="1556792"/>
            <a:ext cx="1008112" cy="720080"/>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No more Weapons</a:t>
            </a:r>
            <a:endParaRPr lang="en-US" dirty="0">
              <a:solidFill>
                <a:schemeClr val="tx1"/>
              </a:solidFill>
            </a:endParaRPr>
          </a:p>
        </p:txBody>
      </p:sp>
      <p:sp>
        <p:nvSpPr>
          <p:cNvPr id="23" name="Rounded Rectangle 22"/>
          <p:cNvSpPr/>
          <p:nvPr/>
        </p:nvSpPr>
        <p:spPr>
          <a:xfrm>
            <a:off x="5148064" y="1556792"/>
            <a:ext cx="1440160" cy="720080"/>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Population wanted peace</a:t>
            </a:r>
            <a:endParaRPr lang="en-US" dirty="0">
              <a:solidFill>
                <a:schemeClr val="tx1"/>
              </a:solidFill>
            </a:endParaRPr>
          </a:p>
        </p:txBody>
      </p:sp>
      <p:sp>
        <p:nvSpPr>
          <p:cNvPr id="24" name="Right Arrow 23"/>
          <p:cNvSpPr/>
          <p:nvPr/>
        </p:nvSpPr>
        <p:spPr>
          <a:xfrm>
            <a:off x="6732240" y="1772816"/>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236296" y="1484784"/>
            <a:ext cx="1728192" cy="936104"/>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Ceasefire:</a:t>
            </a:r>
          </a:p>
          <a:p>
            <a:r>
              <a:rPr lang="en-US" sz="2400" dirty="0" smtClean="0">
                <a:solidFill>
                  <a:schemeClr val="tx1"/>
                </a:solidFill>
              </a:rPr>
              <a:t>April 1923</a:t>
            </a:r>
            <a:endParaRPr lang="en-US" sz="2400" dirty="0">
              <a:solidFill>
                <a:schemeClr val="tx1"/>
              </a:solidFill>
            </a:endParaRPr>
          </a:p>
        </p:txBody>
      </p:sp>
      <p:sp>
        <p:nvSpPr>
          <p:cNvPr id="26" name="Plus 25"/>
          <p:cNvSpPr/>
          <p:nvPr/>
        </p:nvSpPr>
        <p:spPr>
          <a:xfrm>
            <a:off x="1331640" y="1628800"/>
            <a:ext cx="288032" cy="3600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26"/>
          <p:cNvSpPr/>
          <p:nvPr/>
        </p:nvSpPr>
        <p:spPr>
          <a:xfrm>
            <a:off x="3347864" y="1628800"/>
            <a:ext cx="288032" cy="3600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27"/>
          <p:cNvSpPr/>
          <p:nvPr/>
        </p:nvSpPr>
        <p:spPr>
          <a:xfrm>
            <a:off x="4788024" y="1628800"/>
            <a:ext cx="288032" cy="3600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699792" y="2708920"/>
            <a:ext cx="3312368" cy="432048"/>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New Irish Free State set up</a:t>
            </a:r>
            <a:endParaRPr lang="en-US" sz="2000" dirty="0">
              <a:solidFill>
                <a:schemeClr val="tx1"/>
              </a:solidFill>
            </a:endParaRPr>
          </a:p>
        </p:txBody>
      </p:sp>
      <p:sp>
        <p:nvSpPr>
          <p:cNvPr id="30" name="Right Arrow 29"/>
          <p:cNvSpPr/>
          <p:nvPr/>
        </p:nvSpPr>
        <p:spPr>
          <a:xfrm rot="716697" flipV="1">
            <a:off x="3112167" y="3911308"/>
            <a:ext cx="9361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Glossary</a:t>
            </a:r>
            <a:endParaRPr lang="en-US" dirty="0"/>
          </a:p>
        </p:txBody>
      </p:sp>
      <p:sp>
        <p:nvSpPr>
          <p:cNvPr id="5" name="Content Placeholder 4"/>
          <p:cNvSpPr>
            <a:spLocks noGrp="1"/>
          </p:cNvSpPr>
          <p:nvPr>
            <p:ph sz="quarter" idx="1"/>
          </p:nvPr>
        </p:nvSpPr>
        <p:spPr>
          <a:xfrm>
            <a:off x="179512" y="1593304"/>
            <a:ext cx="4483928" cy="4572000"/>
          </a:xfrm>
        </p:spPr>
        <p:txBody>
          <a:bodyPr>
            <a:noAutofit/>
          </a:bodyPr>
          <a:lstStyle/>
          <a:p>
            <a:r>
              <a:rPr lang="en-US" sz="1700" b="1" dirty="0" smtClean="0">
                <a:solidFill>
                  <a:srgbClr val="D37917"/>
                </a:solidFill>
              </a:rPr>
              <a:t>Ambushes: </a:t>
            </a:r>
            <a:r>
              <a:rPr lang="en-US" sz="1700" dirty="0" smtClean="0"/>
              <a:t>surprise attacks</a:t>
            </a:r>
          </a:p>
          <a:p>
            <a:r>
              <a:rPr lang="en-US" sz="1700" b="1" dirty="0" smtClean="0">
                <a:solidFill>
                  <a:srgbClr val="D37917"/>
                </a:solidFill>
              </a:rPr>
              <a:t>Atrocities: </a:t>
            </a:r>
            <a:r>
              <a:rPr lang="en-US" sz="1700" dirty="0" smtClean="0"/>
              <a:t>a very cruel or ruthless act</a:t>
            </a:r>
          </a:p>
          <a:p>
            <a:r>
              <a:rPr lang="en-US" sz="1700" b="1" dirty="0" smtClean="0">
                <a:solidFill>
                  <a:srgbClr val="D37917"/>
                </a:solidFill>
              </a:rPr>
              <a:t>Ceasefire: </a:t>
            </a:r>
            <a:r>
              <a:rPr lang="en-US" sz="1700" dirty="0" smtClean="0"/>
              <a:t>An agreement to stop fighting</a:t>
            </a:r>
          </a:p>
          <a:p>
            <a:r>
              <a:rPr lang="en-US" sz="1700" b="1" dirty="0" smtClean="0">
                <a:solidFill>
                  <a:srgbClr val="D37917"/>
                </a:solidFill>
              </a:rPr>
              <a:t>Civil war: </a:t>
            </a:r>
            <a:r>
              <a:rPr lang="en-US" sz="1700" dirty="0" smtClean="0"/>
              <a:t>war between people of the same country</a:t>
            </a:r>
          </a:p>
          <a:p>
            <a:r>
              <a:rPr lang="en-US" sz="1700" b="1" dirty="0" err="1" smtClean="0">
                <a:solidFill>
                  <a:srgbClr val="D37917"/>
                </a:solidFill>
              </a:rPr>
              <a:t>Dáil</a:t>
            </a:r>
            <a:r>
              <a:rPr lang="en-US" sz="1700" b="1" dirty="0" smtClean="0">
                <a:solidFill>
                  <a:srgbClr val="D37917"/>
                </a:solidFill>
              </a:rPr>
              <a:t> </a:t>
            </a:r>
            <a:r>
              <a:rPr lang="en-US" sz="1700" b="1" dirty="0" err="1" smtClean="0">
                <a:solidFill>
                  <a:srgbClr val="D37917"/>
                </a:solidFill>
              </a:rPr>
              <a:t>Eireann</a:t>
            </a:r>
            <a:r>
              <a:rPr lang="en-US" sz="1700" b="1" dirty="0" smtClean="0">
                <a:solidFill>
                  <a:srgbClr val="D37917"/>
                </a:solidFill>
              </a:rPr>
              <a:t>: </a:t>
            </a:r>
            <a:r>
              <a:rPr lang="en-US" sz="1700" dirty="0" smtClean="0"/>
              <a:t>Assembly of  Ireland. The Irish name for the parliament set up in 1919.</a:t>
            </a:r>
          </a:p>
          <a:p>
            <a:r>
              <a:rPr lang="en-US" sz="1700" b="1" dirty="0" smtClean="0">
                <a:solidFill>
                  <a:srgbClr val="D37917"/>
                </a:solidFill>
              </a:rPr>
              <a:t>Discrimination:  </a:t>
            </a:r>
            <a:r>
              <a:rPr lang="en-US" sz="1700" dirty="0" smtClean="0"/>
              <a:t>Treating a person/group unfairly</a:t>
            </a:r>
          </a:p>
          <a:p>
            <a:r>
              <a:rPr lang="en-US" sz="1700" b="1" dirty="0" smtClean="0">
                <a:solidFill>
                  <a:srgbClr val="D37917"/>
                </a:solidFill>
              </a:rPr>
              <a:t>Executed: </a:t>
            </a:r>
            <a:r>
              <a:rPr lang="en-US" sz="1700" dirty="0" smtClean="0"/>
              <a:t>Put to death as punishment for a crime.</a:t>
            </a:r>
          </a:p>
          <a:p>
            <a:r>
              <a:rPr lang="en-US" sz="1700" b="1" dirty="0" smtClean="0">
                <a:solidFill>
                  <a:srgbClr val="D37917"/>
                </a:solidFill>
              </a:rPr>
              <a:t>Flying Columns: </a:t>
            </a:r>
            <a:r>
              <a:rPr lang="en-US" sz="1700" dirty="0" smtClean="0"/>
              <a:t>Groups of rebels who trained together before attacking other groups in the War of Independence.</a:t>
            </a:r>
          </a:p>
          <a:p>
            <a:r>
              <a:rPr lang="en-US" sz="1700" b="1" dirty="0" smtClean="0">
                <a:solidFill>
                  <a:srgbClr val="D37917"/>
                </a:solidFill>
              </a:rPr>
              <a:t>Guerilla warfare: </a:t>
            </a:r>
            <a:r>
              <a:rPr lang="en-US" sz="1700" dirty="0" smtClean="0"/>
              <a:t>a type of warfare in which small groups of soldiers carry out surprise attacks on their enemies.</a:t>
            </a:r>
          </a:p>
          <a:p>
            <a:endParaRPr lang="en-US" sz="1700" dirty="0"/>
          </a:p>
        </p:txBody>
      </p:sp>
      <p:sp>
        <p:nvSpPr>
          <p:cNvPr id="6" name="Content Placeholder 5"/>
          <p:cNvSpPr>
            <a:spLocks noGrp="1"/>
          </p:cNvSpPr>
          <p:nvPr>
            <p:ph sz="quarter" idx="2"/>
          </p:nvPr>
        </p:nvSpPr>
        <p:spPr>
          <a:xfrm>
            <a:off x="4933950" y="1593304"/>
            <a:ext cx="4030538" cy="4572000"/>
          </a:xfrm>
        </p:spPr>
        <p:txBody>
          <a:bodyPr>
            <a:noAutofit/>
          </a:bodyPr>
          <a:lstStyle/>
          <a:p>
            <a:r>
              <a:rPr lang="en-US" sz="1700" b="1" dirty="0" smtClean="0">
                <a:solidFill>
                  <a:srgbClr val="D37917"/>
                </a:solidFill>
              </a:rPr>
              <a:t>Home Rule: </a:t>
            </a:r>
            <a:r>
              <a:rPr lang="en-US" sz="1700" dirty="0" smtClean="0"/>
              <a:t>Having a parliament ‘at home’ in Dublin to rule Irish affairs.</a:t>
            </a:r>
          </a:p>
          <a:p>
            <a:r>
              <a:rPr lang="en-US" sz="1700" b="1" dirty="0" smtClean="0">
                <a:solidFill>
                  <a:srgbClr val="D37917"/>
                </a:solidFill>
              </a:rPr>
              <a:t>Nationalists: </a:t>
            </a:r>
            <a:r>
              <a:rPr lang="en-US" sz="1700" dirty="0" smtClean="0"/>
              <a:t>People who wanted Ireland to rule itself from a parliament in Dublin, rather than being controlled by Britain.</a:t>
            </a:r>
          </a:p>
          <a:p>
            <a:r>
              <a:rPr lang="en-US" sz="1700" b="1" dirty="0" smtClean="0">
                <a:solidFill>
                  <a:srgbClr val="D37917"/>
                </a:solidFill>
              </a:rPr>
              <a:t>Negotiations: </a:t>
            </a:r>
            <a:r>
              <a:rPr lang="en-US" sz="1700" dirty="0" smtClean="0"/>
              <a:t>Discussions about an issue in an effort to find a solution.</a:t>
            </a:r>
          </a:p>
          <a:p>
            <a:r>
              <a:rPr lang="en-US" sz="1700" b="1" dirty="0" smtClean="0">
                <a:solidFill>
                  <a:srgbClr val="D37917"/>
                </a:solidFill>
              </a:rPr>
              <a:t>Oath of Loyalty: </a:t>
            </a:r>
            <a:r>
              <a:rPr lang="en-US" sz="1700" dirty="0" smtClean="0"/>
              <a:t>A promise to be loyal and support someone or something.</a:t>
            </a:r>
          </a:p>
          <a:p>
            <a:r>
              <a:rPr lang="en-US" sz="1700" b="1" dirty="0" smtClean="0">
                <a:solidFill>
                  <a:srgbClr val="D37917"/>
                </a:solidFill>
              </a:rPr>
              <a:t>Partition: </a:t>
            </a:r>
            <a:r>
              <a:rPr lang="en-US" sz="1700" dirty="0" smtClean="0"/>
              <a:t>The division of Ireland into two states with a border between them.</a:t>
            </a:r>
          </a:p>
          <a:p>
            <a:r>
              <a:rPr lang="en-US" sz="1700" b="1" dirty="0" smtClean="0">
                <a:solidFill>
                  <a:srgbClr val="D37917"/>
                </a:solidFill>
              </a:rPr>
              <a:t>Republic: </a:t>
            </a:r>
            <a:r>
              <a:rPr lang="en-US" sz="1700" dirty="0" smtClean="0"/>
              <a:t>A country belonging to the people, not a king or queen.</a:t>
            </a:r>
          </a:p>
          <a:p>
            <a:r>
              <a:rPr lang="en-US" sz="1700" b="1" dirty="0" smtClean="0">
                <a:solidFill>
                  <a:srgbClr val="D37917"/>
                </a:solidFill>
              </a:rPr>
              <a:t>Tactics: </a:t>
            </a:r>
            <a:r>
              <a:rPr lang="en-US" sz="1700" dirty="0" smtClean="0"/>
              <a:t>Decisions about how to fight a war.</a:t>
            </a:r>
          </a:p>
          <a:p>
            <a:r>
              <a:rPr lang="en-US" sz="1700" b="1" dirty="0" smtClean="0">
                <a:solidFill>
                  <a:srgbClr val="D37917"/>
                </a:solidFill>
              </a:rPr>
              <a:t>Truce: </a:t>
            </a:r>
            <a:r>
              <a:rPr lang="en-US" sz="1700" dirty="0" smtClean="0"/>
              <a:t>An agreement to stop fighting.</a:t>
            </a:r>
          </a:p>
          <a:p>
            <a:r>
              <a:rPr lang="en-US" sz="1700" b="1" dirty="0" smtClean="0">
                <a:solidFill>
                  <a:srgbClr val="D37917"/>
                </a:solidFill>
              </a:rPr>
              <a:t>Unionists: </a:t>
            </a:r>
            <a:r>
              <a:rPr lang="en-US" sz="1700" dirty="0" smtClean="0"/>
              <a:t>People in Ireland who wanted to keep the Union with Britain.</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Nationalists - Home Rule</a:t>
            </a:r>
            <a:endParaRPr lang="en-US" dirty="0"/>
          </a:p>
        </p:txBody>
      </p:sp>
      <p:sp>
        <p:nvSpPr>
          <p:cNvPr id="3" name="Content Placeholder 2"/>
          <p:cNvSpPr>
            <a:spLocks noGrp="1"/>
          </p:cNvSpPr>
          <p:nvPr>
            <p:ph sz="quarter" idx="1"/>
          </p:nvPr>
        </p:nvSpPr>
        <p:spPr>
          <a:xfrm>
            <a:off x="842392" y="5229200"/>
            <a:ext cx="3729608" cy="1296144"/>
          </a:xfrm>
        </p:spPr>
        <p:txBody>
          <a:bodyPr>
            <a:noAutofit/>
          </a:bodyPr>
          <a:lstStyle/>
          <a:p>
            <a:r>
              <a:rPr lang="en-US" sz="1400" dirty="0" smtClean="0"/>
              <a:t>From Stranorlar</a:t>
            </a:r>
          </a:p>
          <a:p>
            <a:r>
              <a:rPr lang="en-US" sz="1400" dirty="0" smtClean="0"/>
              <a:t>Originally a </a:t>
            </a:r>
            <a:r>
              <a:rPr lang="en-US" sz="1400" b="1" dirty="0" smtClean="0"/>
              <a:t>Unionist </a:t>
            </a:r>
            <a:r>
              <a:rPr lang="en-US" sz="1400" dirty="0" smtClean="0"/>
              <a:t>– until he saw the effects of the famine</a:t>
            </a:r>
          </a:p>
          <a:p>
            <a:r>
              <a:rPr lang="en-US" sz="1400" dirty="0" smtClean="0"/>
              <a:t>Founded the Home Rule Party (the Irish Parliamentary Party)</a:t>
            </a:r>
            <a:endParaRPr lang="en-US" sz="1400" dirty="0"/>
          </a:p>
        </p:txBody>
      </p:sp>
      <p:sp>
        <p:nvSpPr>
          <p:cNvPr id="4" name="Content Placeholder 3"/>
          <p:cNvSpPr>
            <a:spLocks noGrp="1"/>
          </p:cNvSpPr>
          <p:nvPr>
            <p:ph sz="quarter" idx="2"/>
          </p:nvPr>
        </p:nvSpPr>
        <p:spPr>
          <a:xfrm>
            <a:off x="4644008" y="5229200"/>
            <a:ext cx="4248472" cy="1628800"/>
          </a:xfrm>
        </p:spPr>
        <p:txBody>
          <a:bodyPr>
            <a:normAutofit fontScale="32500" lnSpcReduction="20000"/>
          </a:bodyPr>
          <a:lstStyle/>
          <a:p>
            <a:r>
              <a:rPr lang="en-US" sz="4300" dirty="0" smtClean="0"/>
              <a:t>Protestant Landowner</a:t>
            </a:r>
          </a:p>
          <a:p>
            <a:r>
              <a:rPr lang="en-US" sz="4300" dirty="0" smtClean="0"/>
              <a:t>Leader of the Home Rule Party after Isaac Butt died</a:t>
            </a:r>
          </a:p>
          <a:p>
            <a:r>
              <a:rPr lang="en-US" sz="4300" dirty="0" smtClean="0"/>
              <a:t>The Home Rule Party became very powerful.</a:t>
            </a:r>
          </a:p>
          <a:p>
            <a:r>
              <a:rPr lang="en-US" sz="4300" dirty="0" smtClean="0"/>
              <a:t>Land League &amp; </a:t>
            </a:r>
            <a:r>
              <a:rPr lang="en-US" sz="4300" dirty="0" err="1" smtClean="0"/>
              <a:t>Landwar</a:t>
            </a:r>
            <a:r>
              <a:rPr lang="en-US" sz="4300" dirty="0" smtClean="0"/>
              <a:t>- campaign against landlords </a:t>
            </a:r>
          </a:p>
          <a:p>
            <a:r>
              <a:rPr lang="en-US" sz="4300" dirty="0" smtClean="0"/>
              <a:t>After 3 attempts Home Rule Bill passed in London in 1914</a:t>
            </a:r>
          </a:p>
          <a:p>
            <a:r>
              <a:rPr lang="en-US" sz="4300" dirty="0" smtClean="0"/>
              <a:t>Home Rule postponed because of World War One</a:t>
            </a:r>
          </a:p>
          <a:p>
            <a:endParaRPr lang="en-US" dirty="0" smtClean="0"/>
          </a:p>
          <a:p>
            <a:endParaRPr lang="en-US" dirty="0" smtClean="0"/>
          </a:p>
          <a:p>
            <a:endParaRPr lang="en-US" dirty="0" smtClean="0"/>
          </a:p>
          <a:p>
            <a:endParaRPr lang="en-US" dirty="0"/>
          </a:p>
        </p:txBody>
      </p:sp>
      <p:sp>
        <p:nvSpPr>
          <p:cNvPr id="7" name="Rectangle 6"/>
          <p:cNvSpPr/>
          <p:nvPr/>
        </p:nvSpPr>
        <p:spPr>
          <a:xfrm>
            <a:off x="4644008" y="1484784"/>
            <a:ext cx="2745905" cy="3168352"/>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91679" y="1484783"/>
            <a:ext cx="2736305" cy="3157275"/>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4653136"/>
            <a:ext cx="9144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9592" y="4653136"/>
            <a:ext cx="3384376" cy="369332"/>
          </a:xfrm>
          <a:prstGeom prst="rect">
            <a:avLst/>
          </a:prstGeom>
          <a:noFill/>
        </p:spPr>
        <p:txBody>
          <a:bodyPr wrap="square" rtlCol="0">
            <a:spAutoFit/>
          </a:bodyPr>
          <a:lstStyle/>
          <a:p>
            <a:endParaRPr lang="en-US" dirty="0"/>
          </a:p>
        </p:txBody>
      </p:sp>
      <p:sp>
        <p:nvSpPr>
          <p:cNvPr id="12" name="TextBox 11"/>
          <p:cNvSpPr txBox="1"/>
          <p:nvPr/>
        </p:nvSpPr>
        <p:spPr>
          <a:xfrm>
            <a:off x="1691680" y="4653136"/>
            <a:ext cx="2744688" cy="400110"/>
          </a:xfrm>
          <a:prstGeom prst="rect">
            <a:avLst/>
          </a:prstGeom>
          <a:noFill/>
        </p:spPr>
        <p:txBody>
          <a:bodyPr wrap="square" rtlCol="0">
            <a:spAutoFit/>
          </a:bodyPr>
          <a:lstStyle/>
          <a:p>
            <a:r>
              <a:rPr lang="en-US" sz="2000" dirty="0" smtClean="0"/>
              <a:t>Isaac Butt</a:t>
            </a:r>
            <a:endParaRPr lang="en-US" sz="2000" dirty="0"/>
          </a:p>
        </p:txBody>
      </p:sp>
      <p:sp>
        <p:nvSpPr>
          <p:cNvPr id="13" name="TextBox 12"/>
          <p:cNvSpPr txBox="1"/>
          <p:nvPr/>
        </p:nvSpPr>
        <p:spPr>
          <a:xfrm>
            <a:off x="4716016" y="4653136"/>
            <a:ext cx="2736304" cy="400110"/>
          </a:xfrm>
          <a:prstGeom prst="rect">
            <a:avLst/>
          </a:prstGeom>
          <a:noFill/>
        </p:spPr>
        <p:txBody>
          <a:bodyPr wrap="square" rtlCol="0">
            <a:spAutoFit/>
          </a:bodyPr>
          <a:lstStyle/>
          <a:p>
            <a:r>
              <a:rPr lang="en-US" sz="2000" dirty="0" smtClean="0"/>
              <a:t>Charles Stewart Parnell</a:t>
            </a:r>
            <a:endParaRPr lang="en-US" sz="2000" dirty="0"/>
          </a:p>
        </p:txBody>
      </p:sp>
      <p:sp>
        <p:nvSpPr>
          <p:cNvPr id="14" name="Rectangle 13"/>
          <p:cNvSpPr/>
          <p:nvPr/>
        </p:nvSpPr>
        <p:spPr>
          <a:xfrm>
            <a:off x="7524328" y="1484784"/>
            <a:ext cx="1440160" cy="3024336"/>
          </a:xfrm>
          <a:prstGeom prst="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Home Rule:</a:t>
            </a:r>
          </a:p>
          <a:p>
            <a:r>
              <a:rPr lang="en-US" dirty="0" err="1" smtClean="0">
                <a:solidFill>
                  <a:schemeClr val="tx1"/>
                </a:solidFill>
              </a:rPr>
              <a:t>Verypopular</a:t>
            </a:r>
            <a:r>
              <a:rPr lang="en-US" dirty="0" smtClean="0">
                <a:solidFill>
                  <a:schemeClr val="tx1"/>
                </a:solidFill>
              </a:rPr>
              <a:t> in most of the country except in Ulster (where there were more Unionists)</a:t>
            </a:r>
            <a:endParaRPr lang="en-US" dirty="0">
              <a:solidFill>
                <a:schemeClr val="tx1"/>
              </a:solidFill>
            </a:endParaRPr>
          </a:p>
        </p:txBody>
      </p:sp>
      <p:sp>
        <p:nvSpPr>
          <p:cNvPr id="15" name="Rectangle 14"/>
          <p:cNvSpPr/>
          <p:nvPr/>
        </p:nvSpPr>
        <p:spPr>
          <a:xfrm>
            <a:off x="179512" y="1484784"/>
            <a:ext cx="1440160" cy="3024336"/>
          </a:xfrm>
          <a:prstGeom prst="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Home Rule:</a:t>
            </a:r>
          </a:p>
          <a:p>
            <a:r>
              <a:rPr lang="en-US" dirty="0" smtClean="0">
                <a:solidFill>
                  <a:schemeClr val="tx1"/>
                </a:solidFill>
              </a:rPr>
              <a:t>Ireland ruled from Dublin, rather than from London. Ireland would still be part of the U.K.</a:t>
            </a:r>
            <a:endParaRPr lang="en-US" dirty="0">
              <a:solidFill>
                <a:schemeClr val="tx1"/>
              </a:solidFill>
            </a:endParaRPr>
          </a:p>
        </p:txBody>
      </p:sp>
      <p:sp>
        <p:nvSpPr>
          <p:cNvPr id="17" name="TextBox 16"/>
          <p:cNvSpPr txBox="1"/>
          <p:nvPr/>
        </p:nvSpPr>
        <p:spPr>
          <a:xfrm>
            <a:off x="7668344" y="1484784"/>
            <a:ext cx="1296144" cy="353943"/>
          </a:xfrm>
          <a:prstGeom prst="rect">
            <a:avLst/>
          </a:prstGeom>
          <a:noFill/>
        </p:spPr>
        <p:txBody>
          <a:bodyPr wrap="square" rtlCol="0">
            <a:spAutoFit/>
          </a:bodyPr>
          <a:lstStyle/>
          <a:p>
            <a:endParaRPr lang="en-US" sz="1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 of Unionism</a:t>
            </a:r>
            <a:endParaRPr lang="en-US" dirty="0"/>
          </a:p>
        </p:txBody>
      </p:sp>
      <p:sp>
        <p:nvSpPr>
          <p:cNvPr id="11" name="Rectangle 10"/>
          <p:cNvSpPr/>
          <p:nvPr/>
        </p:nvSpPr>
        <p:spPr>
          <a:xfrm>
            <a:off x="0" y="1412776"/>
            <a:ext cx="91440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79712" y="1484784"/>
            <a:ext cx="6984776" cy="432048"/>
          </a:xfrm>
          <a:prstGeom prst="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sz="2000" dirty="0" smtClean="0">
              <a:solidFill>
                <a:schemeClr val="tx1"/>
              </a:solidFill>
            </a:endParaRPr>
          </a:p>
          <a:p>
            <a:pPr>
              <a:buNone/>
            </a:pPr>
            <a:r>
              <a:rPr lang="en-US" sz="2000" dirty="0" smtClean="0">
                <a:solidFill>
                  <a:schemeClr val="tx1"/>
                </a:solidFill>
              </a:rPr>
              <a:t>Before1800 many leading </a:t>
            </a:r>
            <a:r>
              <a:rPr lang="en-US" sz="2000" b="1" dirty="0" smtClean="0">
                <a:solidFill>
                  <a:schemeClr val="tx1"/>
                </a:solidFill>
              </a:rPr>
              <a:t>Nationalists</a:t>
            </a:r>
            <a:r>
              <a:rPr lang="en-US" sz="2000" dirty="0" smtClean="0">
                <a:solidFill>
                  <a:schemeClr val="tx1"/>
                </a:solidFill>
              </a:rPr>
              <a:t> were Protestant – this changed </a:t>
            </a:r>
          </a:p>
          <a:p>
            <a:pPr>
              <a:buNone/>
            </a:pPr>
            <a:endParaRPr lang="en-US" sz="2000" dirty="0">
              <a:solidFill>
                <a:schemeClr val="tx1"/>
              </a:solidFill>
            </a:endParaRPr>
          </a:p>
        </p:txBody>
      </p:sp>
      <p:sp>
        <p:nvSpPr>
          <p:cNvPr id="10" name="Right Arrow 9"/>
          <p:cNvSpPr/>
          <p:nvPr/>
        </p:nvSpPr>
        <p:spPr>
          <a:xfrm rot="8974090">
            <a:off x="3032869" y="2761933"/>
            <a:ext cx="1468824" cy="448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7453617">
            <a:off x="4178533" y="2790576"/>
            <a:ext cx="941504" cy="4392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4560745" flipH="1">
            <a:off x="5273074" y="2828775"/>
            <a:ext cx="828517" cy="385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331640" y="3573016"/>
            <a:ext cx="1296144" cy="360040"/>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Religion</a:t>
            </a:r>
            <a:endParaRPr lang="en-US" dirty="0">
              <a:solidFill>
                <a:sysClr val="windowText" lastClr="000000"/>
              </a:solidFill>
            </a:endParaRPr>
          </a:p>
        </p:txBody>
      </p:sp>
      <p:sp>
        <p:nvSpPr>
          <p:cNvPr id="18" name="Rounded Rectangle 17"/>
          <p:cNvSpPr/>
          <p:nvPr/>
        </p:nvSpPr>
        <p:spPr>
          <a:xfrm>
            <a:off x="3419872" y="3573016"/>
            <a:ext cx="1872208" cy="360040"/>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Economy &amp; Empire</a:t>
            </a:r>
            <a:endParaRPr lang="en-US" dirty="0">
              <a:solidFill>
                <a:sysClr val="windowText" lastClr="000000"/>
              </a:solidFill>
            </a:endParaRPr>
          </a:p>
        </p:txBody>
      </p:sp>
      <p:sp>
        <p:nvSpPr>
          <p:cNvPr id="19" name="Rounded Rectangle 18"/>
          <p:cNvSpPr/>
          <p:nvPr/>
        </p:nvSpPr>
        <p:spPr>
          <a:xfrm>
            <a:off x="5580112" y="3573016"/>
            <a:ext cx="1296144" cy="360040"/>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Land</a:t>
            </a:r>
            <a:endParaRPr lang="en-US" dirty="0">
              <a:solidFill>
                <a:sysClr val="windowText" lastClr="000000"/>
              </a:solidFill>
            </a:endParaRPr>
          </a:p>
        </p:txBody>
      </p:sp>
      <p:sp>
        <p:nvSpPr>
          <p:cNvPr id="23" name="Rounded Rectangular Callout 22"/>
          <p:cNvSpPr/>
          <p:nvPr/>
        </p:nvSpPr>
        <p:spPr>
          <a:xfrm>
            <a:off x="179512" y="1556792"/>
            <a:ext cx="1656184" cy="1800200"/>
          </a:xfrm>
          <a:prstGeom prst="wedgeRoundRectCallout">
            <a:avLst>
              <a:gd name="adj1" fmla="val 95672"/>
              <a:gd name="adj2" fmla="val -3662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wolfe tone.jpg"/>
          <p:cNvPicPr>
            <a:picLocks noChangeAspect="1"/>
          </p:cNvPicPr>
          <p:nvPr/>
        </p:nvPicPr>
        <p:blipFill>
          <a:blip r:embed="rId3" cstate="print"/>
          <a:stretch>
            <a:fillRect/>
          </a:stretch>
        </p:blipFill>
        <p:spPr>
          <a:xfrm flipH="1">
            <a:off x="251521" y="1556792"/>
            <a:ext cx="1512167" cy="1722988"/>
          </a:xfrm>
          <a:prstGeom prst="rect">
            <a:avLst/>
          </a:prstGeom>
          <a:ln>
            <a:noFill/>
          </a:ln>
          <a:effectLst>
            <a:softEdge rad="112500"/>
          </a:effectLst>
        </p:spPr>
      </p:pic>
      <p:sp>
        <p:nvSpPr>
          <p:cNvPr id="29" name="Rectangle 28"/>
          <p:cNvSpPr/>
          <p:nvPr/>
        </p:nvSpPr>
        <p:spPr>
          <a:xfrm>
            <a:off x="179512" y="4005064"/>
            <a:ext cx="2448272" cy="1656184"/>
          </a:xfrm>
          <a:prstGeom prst="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dirty="0" smtClean="0">
                <a:solidFill>
                  <a:schemeClr val="tx1"/>
                </a:solidFill>
              </a:rPr>
              <a:t>Nationalism</a:t>
            </a:r>
            <a:r>
              <a:rPr lang="en-US" sz="1700" dirty="0" smtClean="0">
                <a:solidFill>
                  <a:schemeClr val="tx1"/>
                </a:solidFill>
              </a:rPr>
              <a:t> had become tied to the Catholic Church. Protestants worried they would be discriminated against if Ireland was ruled from Dublin.</a:t>
            </a:r>
            <a:endParaRPr lang="en-US" sz="1700" dirty="0">
              <a:solidFill>
                <a:schemeClr val="tx1"/>
              </a:solidFill>
            </a:endParaRPr>
          </a:p>
        </p:txBody>
      </p:sp>
      <p:sp>
        <p:nvSpPr>
          <p:cNvPr id="30" name="Rectangle 29"/>
          <p:cNvSpPr/>
          <p:nvPr/>
        </p:nvSpPr>
        <p:spPr>
          <a:xfrm>
            <a:off x="2771800" y="4005064"/>
            <a:ext cx="2664296" cy="2232248"/>
          </a:xfrm>
          <a:prstGeom prst="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smtClean="0">
                <a:solidFill>
                  <a:schemeClr val="tx1"/>
                </a:solidFill>
              </a:rPr>
              <a:t>North-East Ulster was one of the only parts of Ireland with big </a:t>
            </a:r>
            <a:r>
              <a:rPr lang="en-US" sz="1700" b="1" dirty="0" smtClean="0">
                <a:solidFill>
                  <a:schemeClr val="tx1"/>
                </a:solidFill>
              </a:rPr>
              <a:t>industries</a:t>
            </a:r>
            <a:r>
              <a:rPr lang="en-US" sz="1700" dirty="0" smtClean="0">
                <a:solidFill>
                  <a:schemeClr val="tx1"/>
                </a:solidFill>
              </a:rPr>
              <a:t> (linen &amp; shipbuilding).</a:t>
            </a:r>
          </a:p>
          <a:p>
            <a:r>
              <a:rPr lang="en-US" sz="1700" dirty="0" smtClean="0">
                <a:solidFill>
                  <a:schemeClr val="tx1"/>
                </a:solidFill>
              </a:rPr>
              <a:t>The empire gave them access to big markets</a:t>
            </a:r>
          </a:p>
          <a:p>
            <a:r>
              <a:rPr lang="en-US" sz="1700" dirty="0" smtClean="0">
                <a:solidFill>
                  <a:schemeClr val="tx1"/>
                </a:solidFill>
              </a:rPr>
              <a:t>Unionists believed they would be better off  as part of the U.K. </a:t>
            </a:r>
          </a:p>
        </p:txBody>
      </p:sp>
      <p:sp>
        <p:nvSpPr>
          <p:cNvPr id="31" name="Rectangle 30"/>
          <p:cNvSpPr/>
          <p:nvPr/>
        </p:nvSpPr>
        <p:spPr>
          <a:xfrm>
            <a:off x="5580112" y="4005064"/>
            <a:ext cx="1800200" cy="2016224"/>
          </a:xfrm>
          <a:prstGeom prst="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smtClean="0">
                <a:solidFill>
                  <a:schemeClr val="tx1"/>
                </a:solidFill>
              </a:rPr>
              <a:t>Most big </a:t>
            </a:r>
            <a:r>
              <a:rPr lang="en-US" sz="1700" b="1" dirty="0" smtClean="0">
                <a:solidFill>
                  <a:schemeClr val="tx1"/>
                </a:solidFill>
              </a:rPr>
              <a:t>landowners </a:t>
            </a:r>
            <a:r>
              <a:rPr lang="en-US" sz="1700" dirty="0" smtClean="0">
                <a:solidFill>
                  <a:schemeClr val="tx1"/>
                </a:solidFill>
              </a:rPr>
              <a:t>were protestants. They feared a Dublin government would confiscate their lands.</a:t>
            </a:r>
          </a:p>
          <a:p>
            <a:endParaRPr lang="en-US" dirty="0" smtClean="0"/>
          </a:p>
        </p:txBody>
      </p:sp>
      <p:sp>
        <p:nvSpPr>
          <p:cNvPr id="34" name="TextBox 33"/>
          <p:cNvSpPr txBox="1"/>
          <p:nvPr/>
        </p:nvSpPr>
        <p:spPr>
          <a:xfrm>
            <a:off x="179512" y="3068960"/>
            <a:ext cx="1656184" cy="369332"/>
          </a:xfrm>
          <a:prstGeom prst="rect">
            <a:avLst/>
          </a:prstGeom>
          <a:noFill/>
        </p:spPr>
        <p:txBody>
          <a:bodyPr wrap="square" rtlCol="0">
            <a:spAutoFit/>
          </a:bodyPr>
          <a:lstStyle/>
          <a:p>
            <a:pPr algn="ctr"/>
            <a:r>
              <a:rPr lang="en-US" dirty="0" smtClean="0"/>
              <a:t>Wolfe Tone</a:t>
            </a:r>
            <a:endParaRPr lang="en-US" dirty="0"/>
          </a:p>
        </p:txBody>
      </p:sp>
      <p:sp>
        <p:nvSpPr>
          <p:cNvPr id="35" name="Right Arrow 34"/>
          <p:cNvSpPr/>
          <p:nvPr/>
        </p:nvSpPr>
        <p:spPr>
          <a:xfrm rot="12560491" flipH="1">
            <a:off x="5989419" y="2832631"/>
            <a:ext cx="1461535" cy="384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7524328" y="3573016"/>
            <a:ext cx="1296144" cy="360040"/>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Violence</a:t>
            </a:r>
            <a:endParaRPr lang="en-US" dirty="0">
              <a:solidFill>
                <a:sysClr val="windowText" lastClr="000000"/>
              </a:solidFill>
            </a:endParaRPr>
          </a:p>
        </p:txBody>
      </p:sp>
      <p:sp>
        <p:nvSpPr>
          <p:cNvPr id="37" name="Rectangle 36"/>
          <p:cNvSpPr/>
          <p:nvPr/>
        </p:nvSpPr>
        <p:spPr>
          <a:xfrm>
            <a:off x="7524328" y="4005064"/>
            <a:ext cx="1475656" cy="1152128"/>
          </a:xfrm>
          <a:prstGeom prst="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700" dirty="0" smtClean="0">
                <a:solidFill>
                  <a:schemeClr val="tx1"/>
                </a:solidFill>
              </a:rPr>
              <a:t>Violence between Catholics and Protestants.</a:t>
            </a:r>
          </a:p>
        </p:txBody>
      </p:sp>
      <p:sp>
        <p:nvSpPr>
          <p:cNvPr id="39" name="Rounded Rectangle 38"/>
          <p:cNvSpPr/>
          <p:nvPr/>
        </p:nvSpPr>
        <p:spPr>
          <a:xfrm>
            <a:off x="2555776" y="2060848"/>
            <a:ext cx="4968552" cy="360040"/>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Unionists</a:t>
            </a:r>
            <a:r>
              <a:rPr lang="en-US" dirty="0" smtClean="0"/>
              <a:t>: Want to remain part of the United Kingdom</a:t>
            </a:r>
            <a:endParaRPr lang="en-US" dirty="0"/>
          </a:p>
        </p:txBody>
      </p:sp>
      <p:sp>
        <p:nvSpPr>
          <p:cNvPr id="40" name="Rounded Rectangle 39"/>
          <p:cNvSpPr/>
          <p:nvPr/>
        </p:nvSpPr>
        <p:spPr>
          <a:xfrm>
            <a:off x="6948264" y="5301208"/>
            <a:ext cx="205172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Most Unionists lived in Ulster. Southern Unionists were mostly wealthy landlords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Unionist Resistance to Home Rule</a:t>
            </a:r>
            <a:endParaRPr lang="en-US" dirty="0"/>
          </a:p>
        </p:txBody>
      </p:sp>
      <p:sp>
        <p:nvSpPr>
          <p:cNvPr id="21" name="Rectangle 20"/>
          <p:cNvSpPr/>
          <p:nvPr/>
        </p:nvSpPr>
        <p:spPr>
          <a:xfrm flipH="1">
            <a:off x="179511" y="1916832"/>
            <a:ext cx="1974413" cy="2448272"/>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39751" y="1916832"/>
            <a:ext cx="1944216" cy="2410828"/>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79512" y="5445224"/>
            <a:ext cx="1944216" cy="1224136"/>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Ulster Volunteers:</a:t>
            </a:r>
          </a:p>
          <a:p>
            <a:r>
              <a:rPr lang="en-US" dirty="0" smtClean="0">
                <a:solidFill>
                  <a:schemeClr val="tx1"/>
                </a:solidFill>
              </a:rPr>
              <a:t>Private Army to fight against Home Rule.</a:t>
            </a:r>
          </a:p>
        </p:txBody>
      </p:sp>
      <p:sp>
        <p:nvSpPr>
          <p:cNvPr id="26" name="Rectangle 25"/>
          <p:cNvSpPr/>
          <p:nvPr/>
        </p:nvSpPr>
        <p:spPr>
          <a:xfrm>
            <a:off x="4932040" y="2060848"/>
            <a:ext cx="1656184" cy="2232248"/>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804248" y="2060848"/>
            <a:ext cx="1872208" cy="2232248"/>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Ulster Unionists promise to fight against Home Rule.  Some sign in their own blood.</a:t>
            </a:r>
            <a:endParaRPr lang="en-US" dirty="0">
              <a:solidFill>
                <a:schemeClr val="tx1"/>
              </a:solidFill>
            </a:endParaRPr>
          </a:p>
        </p:txBody>
      </p:sp>
      <p:sp>
        <p:nvSpPr>
          <p:cNvPr id="28" name="Rounded Rectangle 27"/>
          <p:cNvSpPr/>
          <p:nvPr/>
        </p:nvSpPr>
        <p:spPr>
          <a:xfrm>
            <a:off x="3131840" y="5445224"/>
            <a:ext cx="1872208" cy="1224136"/>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Irish Volunteers: Private Army to fight for Home Rule.</a:t>
            </a:r>
          </a:p>
        </p:txBody>
      </p:sp>
      <p:sp>
        <p:nvSpPr>
          <p:cNvPr id="29" name="TextBox 28"/>
          <p:cNvSpPr txBox="1"/>
          <p:nvPr/>
        </p:nvSpPr>
        <p:spPr>
          <a:xfrm>
            <a:off x="6767736" y="764704"/>
            <a:ext cx="4752528" cy="1477328"/>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sp>
        <p:nvSpPr>
          <p:cNvPr id="30" name="Rectangle 29"/>
          <p:cNvSpPr/>
          <p:nvPr/>
        </p:nvSpPr>
        <p:spPr>
          <a:xfrm>
            <a:off x="0" y="1340768"/>
            <a:ext cx="9144000"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436096" y="1556792"/>
            <a:ext cx="1728192" cy="360040"/>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Ulster Day 1912</a:t>
            </a:r>
            <a:endParaRPr lang="en-US" dirty="0">
              <a:solidFill>
                <a:schemeClr val="tx1"/>
              </a:solidFill>
            </a:endParaRPr>
          </a:p>
        </p:txBody>
      </p:sp>
      <p:sp>
        <p:nvSpPr>
          <p:cNvPr id="32" name="Rounded Rectangle 31"/>
          <p:cNvSpPr/>
          <p:nvPr/>
        </p:nvSpPr>
        <p:spPr>
          <a:xfrm>
            <a:off x="179512" y="1556792"/>
            <a:ext cx="1368152" cy="288032"/>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James Craig</a:t>
            </a:r>
            <a:endParaRPr lang="en-US" dirty="0">
              <a:solidFill>
                <a:schemeClr val="tx1"/>
              </a:solidFill>
            </a:endParaRPr>
          </a:p>
        </p:txBody>
      </p:sp>
      <p:sp>
        <p:nvSpPr>
          <p:cNvPr id="33" name="Rounded Rectangle 32"/>
          <p:cNvSpPr/>
          <p:nvPr/>
        </p:nvSpPr>
        <p:spPr>
          <a:xfrm>
            <a:off x="2339752" y="1556792"/>
            <a:ext cx="1512168" cy="288032"/>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Edward Carson</a:t>
            </a:r>
            <a:endParaRPr lang="en-US" dirty="0">
              <a:solidFill>
                <a:schemeClr val="tx1"/>
              </a:solidFill>
            </a:endParaRPr>
          </a:p>
        </p:txBody>
      </p:sp>
      <p:sp>
        <p:nvSpPr>
          <p:cNvPr id="18" name="Rounded Rectangle 17"/>
          <p:cNvSpPr/>
          <p:nvPr/>
        </p:nvSpPr>
        <p:spPr>
          <a:xfrm>
            <a:off x="179512" y="4509120"/>
            <a:ext cx="4176464" cy="792088"/>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Carson and Craig wanted the whole of Ireland to stay in the U.K. They </a:t>
            </a:r>
            <a:r>
              <a:rPr lang="en-US" dirty="0" err="1" smtClean="0">
                <a:solidFill>
                  <a:schemeClr val="tx1"/>
                </a:solidFill>
              </a:rPr>
              <a:t>organise</a:t>
            </a:r>
            <a:r>
              <a:rPr lang="en-US" dirty="0" smtClean="0">
                <a:solidFill>
                  <a:schemeClr val="tx1"/>
                </a:solidFill>
              </a:rPr>
              <a:t> Unionist resistance to Home Rule.</a:t>
            </a:r>
            <a:endParaRPr lang="en-US" dirty="0">
              <a:solidFill>
                <a:schemeClr val="tx1"/>
              </a:solidFill>
            </a:endParaRPr>
          </a:p>
        </p:txBody>
      </p:sp>
      <p:sp>
        <p:nvSpPr>
          <p:cNvPr id="20" name="Right Arrow 19"/>
          <p:cNvSpPr/>
          <p:nvPr/>
        </p:nvSpPr>
        <p:spPr>
          <a:xfrm>
            <a:off x="2123728" y="5877272"/>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4283968" y="2996952"/>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580112" y="5445224"/>
            <a:ext cx="1296144" cy="1224136"/>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Ireland was close to Civil War</a:t>
            </a:r>
          </a:p>
        </p:txBody>
      </p:sp>
      <p:sp>
        <p:nvSpPr>
          <p:cNvPr id="38" name="Rounded Rectangle 37"/>
          <p:cNvSpPr/>
          <p:nvPr/>
        </p:nvSpPr>
        <p:spPr>
          <a:xfrm>
            <a:off x="7524328" y="5445224"/>
            <a:ext cx="1296144" cy="1224136"/>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Everything paused by World War One</a:t>
            </a:r>
          </a:p>
        </p:txBody>
      </p:sp>
      <p:sp>
        <p:nvSpPr>
          <p:cNvPr id="39" name="Right Arrow 38"/>
          <p:cNvSpPr/>
          <p:nvPr/>
        </p:nvSpPr>
        <p:spPr>
          <a:xfrm>
            <a:off x="5004048" y="5877272"/>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6876256" y="5877272"/>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Gaelic Revival</a:t>
            </a:r>
            <a:endParaRPr lang="en-US" dirty="0"/>
          </a:p>
        </p:txBody>
      </p:sp>
      <p:pic>
        <p:nvPicPr>
          <p:cNvPr id="5" name="Picture 4" descr="lwzjujkxgizx8ta5lahn.jpg"/>
          <p:cNvPicPr>
            <a:picLocks noChangeAspect="1"/>
          </p:cNvPicPr>
          <p:nvPr/>
        </p:nvPicPr>
        <p:blipFill>
          <a:blip r:embed="rId3" cstate="print"/>
          <a:stretch>
            <a:fillRect/>
          </a:stretch>
        </p:blipFill>
        <p:spPr>
          <a:xfrm>
            <a:off x="3419872" y="2479911"/>
            <a:ext cx="2592288" cy="2029209"/>
          </a:xfrm>
          <a:prstGeom prst="rect">
            <a:avLst/>
          </a:prstGeom>
        </p:spPr>
      </p:pic>
      <p:sp>
        <p:nvSpPr>
          <p:cNvPr id="7" name="TextBox 6"/>
          <p:cNvSpPr txBox="1"/>
          <p:nvPr/>
        </p:nvSpPr>
        <p:spPr>
          <a:xfrm>
            <a:off x="9144000" y="1340768"/>
            <a:ext cx="2916832" cy="1477328"/>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sp>
        <p:nvSpPr>
          <p:cNvPr id="6" name="Rounded Rectangle 5"/>
          <p:cNvSpPr/>
          <p:nvPr/>
        </p:nvSpPr>
        <p:spPr>
          <a:xfrm>
            <a:off x="179512" y="2060848"/>
            <a:ext cx="1728192" cy="360040"/>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Gaelic League</a:t>
            </a:r>
            <a:endParaRPr lang="en-US" dirty="0">
              <a:solidFill>
                <a:schemeClr val="tx1"/>
              </a:solidFill>
            </a:endParaRPr>
          </a:p>
        </p:txBody>
      </p:sp>
      <p:sp>
        <p:nvSpPr>
          <p:cNvPr id="8" name="Rounded Rectangle 7"/>
          <p:cNvSpPr/>
          <p:nvPr/>
        </p:nvSpPr>
        <p:spPr>
          <a:xfrm>
            <a:off x="2771800" y="2060848"/>
            <a:ext cx="3275856" cy="360040"/>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Gaelic Athletic Association (G.A.A.)</a:t>
            </a:r>
            <a:endParaRPr lang="en-US" dirty="0">
              <a:solidFill>
                <a:schemeClr val="tx1"/>
              </a:solidFill>
            </a:endParaRPr>
          </a:p>
        </p:txBody>
      </p:sp>
      <p:sp>
        <p:nvSpPr>
          <p:cNvPr id="9" name="Rectangle 8"/>
          <p:cNvSpPr/>
          <p:nvPr/>
        </p:nvSpPr>
        <p:spPr>
          <a:xfrm>
            <a:off x="179512" y="2492896"/>
            <a:ext cx="1728192" cy="1368152"/>
          </a:xfrm>
          <a:prstGeom prst="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Promoted:</a:t>
            </a:r>
          </a:p>
          <a:p>
            <a:pPr>
              <a:buFontTx/>
              <a:buChar char="-"/>
            </a:pPr>
            <a:r>
              <a:rPr lang="en-US" dirty="0" smtClean="0">
                <a:solidFill>
                  <a:schemeClr val="tx1"/>
                </a:solidFill>
              </a:rPr>
              <a:t>Irish Language</a:t>
            </a:r>
          </a:p>
          <a:p>
            <a:pPr>
              <a:buFontTx/>
              <a:buChar char="-"/>
            </a:pPr>
            <a:r>
              <a:rPr lang="en-US" dirty="0" smtClean="0">
                <a:solidFill>
                  <a:schemeClr val="tx1"/>
                </a:solidFill>
              </a:rPr>
              <a:t>Irish traditional dances.</a:t>
            </a:r>
          </a:p>
          <a:p>
            <a:pPr algn="ctr"/>
            <a:endParaRPr lang="en-US" dirty="0"/>
          </a:p>
        </p:txBody>
      </p:sp>
      <p:sp>
        <p:nvSpPr>
          <p:cNvPr id="10" name="Rectangle 9"/>
          <p:cNvSpPr/>
          <p:nvPr/>
        </p:nvSpPr>
        <p:spPr>
          <a:xfrm>
            <a:off x="3491880" y="4581128"/>
            <a:ext cx="2520280" cy="576064"/>
          </a:xfrm>
          <a:prstGeom prst="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Members banned from playing ‘British’ games</a:t>
            </a:r>
            <a:endParaRPr lang="en-US" sz="1600" dirty="0">
              <a:solidFill>
                <a:schemeClr val="tx1"/>
              </a:solidFill>
            </a:endParaRPr>
          </a:p>
        </p:txBody>
      </p:sp>
      <p:sp>
        <p:nvSpPr>
          <p:cNvPr id="11" name="Rectangle 10"/>
          <p:cNvSpPr/>
          <p:nvPr/>
        </p:nvSpPr>
        <p:spPr>
          <a:xfrm>
            <a:off x="0" y="1412776"/>
            <a:ext cx="9144000" cy="5760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t>Cultural Nationalism:  </a:t>
            </a:r>
            <a:r>
              <a:rPr lang="en-US" sz="2000" dirty="0" smtClean="0"/>
              <a:t>– Using old Gaelic Culture to create an Irish identity</a:t>
            </a:r>
            <a:endParaRPr lang="en-US" sz="2000" dirty="0"/>
          </a:p>
        </p:txBody>
      </p:sp>
      <p:sp>
        <p:nvSpPr>
          <p:cNvPr id="12" name="Rounded Rectangle 11"/>
          <p:cNvSpPr/>
          <p:nvPr/>
        </p:nvSpPr>
        <p:spPr>
          <a:xfrm>
            <a:off x="6732240" y="2060848"/>
            <a:ext cx="1728192" cy="360040"/>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Literary Revival</a:t>
            </a:r>
            <a:endParaRPr lang="en-US" dirty="0">
              <a:solidFill>
                <a:schemeClr val="tx1"/>
              </a:solidFill>
            </a:endParaRPr>
          </a:p>
        </p:txBody>
      </p:sp>
      <p:sp>
        <p:nvSpPr>
          <p:cNvPr id="13" name="Rounded Rectangle 12"/>
          <p:cNvSpPr/>
          <p:nvPr/>
        </p:nvSpPr>
        <p:spPr>
          <a:xfrm>
            <a:off x="179512" y="5229200"/>
            <a:ext cx="5904656" cy="1512168"/>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Political party set up by Arthur Griffith. Sinn </a:t>
            </a:r>
            <a:r>
              <a:rPr lang="en-US" dirty="0" err="1" smtClean="0">
                <a:solidFill>
                  <a:schemeClr val="tx1"/>
                </a:solidFill>
              </a:rPr>
              <a:t>Féin</a:t>
            </a:r>
            <a:r>
              <a:rPr lang="en-US" dirty="0" smtClean="0">
                <a:solidFill>
                  <a:schemeClr val="tx1"/>
                </a:solidFill>
              </a:rPr>
              <a:t> wanted Ireland to be independent from Britain but remain in the British Empire with the King as the head of State. Ireland would ignore the parliament in London and set up a government in Dublin.</a:t>
            </a:r>
          </a:p>
        </p:txBody>
      </p:sp>
      <p:sp>
        <p:nvSpPr>
          <p:cNvPr id="14" name="Rectangle 13"/>
          <p:cNvSpPr/>
          <p:nvPr/>
        </p:nvSpPr>
        <p:spPr>
          <a:xfrm>
            <a:off x="6372200" y="2492896"/>
            <a:ext cx="2376264" cy="792088"/>
          </a:xfrm>
          <a:prstGeom prst="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Many leading writers were southern protestants</a:t>
            </a:r>
            <a:endParaRPr lang="en-US" dirty="0">
              <a:solidFill>
                <a:schemeClr val="tx1"/>
              </a:solidFill>
            </a:endParaRPr>
          </a:p>
        </p:txBody>
      </p:sp>
      <p:sp>
        <p:nvSpPr>
          <p:cNvPr id="15" name="Down Arrow 14"/>
          <p:cNvSpPr/>
          <p:nvPr/>
        </p:nvSpPr>
        <p:spPr>
          <a:xfrm>
            <a:off x="7380312" y="3429000"/>
            <a:ext cx="50405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804248" y="4005064"/>
            <a:ext cx="1728192" cy="360040"/>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Abbey Theatre</a:t>
            </a:r>
            <a:endParaRPr lang="en-US" dirty="0">
              <a:solidFill>
                <a:schemeClr val="tx1"/>
              </a:solidFill>
            </a:endParaRPr>
          </a:p>
        </p:txBody>
      </p:sp>
      <p:sp>
        <p:nvSpPr>
          <p:cNvPr id="17" name="Rectangle 16"/>
          <p:cNvSpPr/>
          <p:nvPr/>
        </p:nvSpPr>
        <p:spPr>
          <a:xfrm>
            <a:off x="6372200" y="4437112"/>
            <a:ext cx="2376264" cy="720080"/>
          </a:xfrm>
          <a:prstGeom prst="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Irish Plays performed by Irish actors</a:t>
            </a:r>
          </a:p>
        </p:txBody>
      </p:sp>
      <p:sp>
        <p:nvSpPr>
          <p:cNvPr id="18" name="Rounded Rectangle 17"/>
          <p:cNvSpPr/>
          <p:nvPr/>
        </p:nvSpPr>
        <p:spPr>
          <a:xfrm>
            <a:off x="395536" y="5301208"/>
            <a:ext cx="1512168" cy="288032"/>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Sinn </a:t>
            </a:r>
            <a:r>
              <a:rPr lang="en-US" dirty="0" err="1" smtClean="0">
                <a:solidFill>
                  <a:schemeClr val="tx1"/>
                </a:solidFill>
              </a:rPr>
              <a:t>Féin</a:t>
            </a:r>
            <a:endParaRPr lang="en-US" dirty="0">
              <a:solidFill>
                <a:schemeClr val="tx1"/>
              </a:solidFill>
            </a:endParaRPr>
          </a:p>
        </p:txBody>
      </p:sp>
      <p:pic>
        <p:nvPicPr>
          <p:cNvPr id="20" name="Picture 19" descr="irish dancer.jpg"/>
          <p:cNvPicPr>
            <a:picLocks noChangeAspect="1"/>
          </p:cNvPicPr>
          <p:nvPr/>
        </p:nvPicPr>
        <p:blipFill>
          <a:blip r:embed="rId4" cstate="print"/>
          <a:srcRect t="4851" r="28454"/>
          <a:stretch>
            <a:fillRect/>
          </a:stretch>
        </p:blipFill>
        <p:spPr>
          <a:xfrm flipH="1">
            <a:off x="1763688" y="2564904"/>
            <a:ext cx="1127853" cy="25649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One</a:t>
            </a:r>
            <a:endParaRPr lang="en-US" dirty="0"/>
          </a:p>
        </p:txBody>
      </p:sp>
      <p:pic>
        <p:nvPicPr>
          <p:cNvPr id="4" name="Content Placeholder 3" descr="1914_BEF_lrg.jpg"/>
          <p:cNvPicPr>
            <a:picLocks noGrp="1" noChangeAspect="1"/>
          </p:cNvPicPr>
          <p:nvPr>
            <p:ph sz="quarter" idx="1"/>
          </p:nvPr>
        </p:nvPicPr>
        <p:blipFill>
          <a:blip r:embed="rId3" cstate="print"/>
          <a:stretch>
            <a:fillRect/>
          </a:stretch>
        </p:blipFill>
        <p:spPr>
          <a:xfrm>
            <a:off x="179512" y="1484784"/>
            <a:ext cx="2091233" cy="2952328"/>
          </a:xfrm>
        </p:spPr>
      </p:pic>
      <p:pic>
        <p:nvPicPr>
          <p:cNvPr id="5" name="Picture 4" descr="ww1---trenches-3-28-17_wide-925329603cbf6ff2ed76e4d52e77a55d083e494f.jpg"/>
          <p:cNvPicPr>
            <a:picLocks noChangeAspect="1"/>
          </p:cNvPicPr>
          <p:nvPr/>
        </p:nvPicPr>
        <p:blipFill>
          <a:blip r:embed="rId4" cstate="print"/>
          <a:stretch>
            <a:fillRect/>
          </a:stretch>
        </p:blipFill>
        <p:spPr>
          <a:xfrm>
            <a:off x="5281559" y="2564904"/>
            <a:ext cx="3682929" cy="2070332"/>
          </a:xfrm>
          <a:prstGeom prst="rect">
            <a:avLst/>
          </a:prstGeom>
          <a:ln w="38100">
            <a:solidFill>
              <a:schemeClr val="accent1"/>
            </a:solidFill>
          </a:ln>
        </p:spPr>
      </p:pic>
      <p:sp>
        <p:nvSpPr>
          <p:cNvPr id="6" name="TextBox 5"/>
          <p:cNvSpPr txBox="1"/>
          <p:nvPr/>
        </p:nvSpPr>
        <p:spPr>
          <a:xfrm>
            <a:off x="8460432" y="3068960"/>
            <a:ext cx="5112568" cy="923330"/>
          </a:xfrm>
          <a:prstGeom prst="rect">
            <a:avLst/>
          </a:prstGeom>
          <a:noFill/>
        </p:spPr>
        <p:txBody>
          <a:bodyPr wrap="square" rtlCol="0">
            <a:spAutoFit/>
          </a:bodyPr>
          <a:lstStyle/>
          <a:p>
            <a:endParaRPr lang="en-US" dirty="0" smtClean="0"/>
          </a:p>
          <a:p>
            <a:r>
              <a:rPr lang="en-US" b="1" dirty="0" smtClean="0"/>
              <a:t> </a:t>
            </a:r>
            <a:endParaRPr lang="en-US" dirty="0" smtClean="0"/>
          </a:p>
          <a:p>
            <a:endParaRPr lang="en-US" dirty="0"/>
          </a:p>
        </p:txBody>
      </p:sp>
      <p:sp>
        <p:nvSpPr>
          <p:cNvPr id="7" name="Rounded Rectangle 6"/>
          <p:cNvSpPr/>
          <p:nvPr/>
        </p:nvSpPr>
        <p:spPr>
          <a:xfrm>
            <a:off x="2699792" y="1484784"/>
            <a:ext cx="2376264" cy="360040"/>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Ulster Volunteer Force</a:t>
            </a:r>
            <a:endParaRPr lang="en-US" dirty="0">
              <a:solidFill>
                <a:schemeClr val="tx1"/>
              </a:solidFill>
            </a:endParaRPr>
          </a:p>
        </p:txBody>
      </p:sp>
      <p:sp>
        <p:nvSpPr>
          <p:cNvPr id="8" name="Rounded Rectangle 7"/>
          <p:cNvSpPr/>
          <p:nvPr/>
        </p:nvSpPr>
        <p:spPr>
          <a:xfrm>
            <a:off x="2843808" y="3573016"/>
            <a:ext cx="2088232" cy="360040"/>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Irish Volunteers</a:t>
            </a:r>
            <a:endParaRPr lang="en-US" dirty="0">
              <a:solidFill>
                <a:schemeClr val="tx1"/>
              </a:solidFill>
            </a:endParaRPr>
          </a:p>
        </p:txBody>
      </p:sp>
      <p:sp>
        <p:nvSpPr>
          <p:cNvPr id="9" name="Rounded Rectangle 8"/>
          <p:cNvSpPr/>
          <p:nvPr/>
        </p:nvSpPr>
        <p:spPr>
          <a:xfrm>
            <a:off x="2915816" y="4797152"/>
            <a:ext cx="2304256" cy="360040"/>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National Volunteer Force</a:t>
            </a:r>
            <a:endParaRPr lang="en-US" dirty="0">
              <a:solidFill>
                <a:schemeClr val="tx1"/>
              </a:solidFill>
            </a:endParaRPr>
          </a:p>
        </p:txBody>
      </p:sp>
      <p:sp>
        <p:nvSpPr>
          <p:cNvPr id="10" name="Rectangle 9"/>
          <p:cNvSpPr/>
          <p:nvPr/>
        </p:nvSpPr>
        <p:spPr>
          <a:xfrm>
            <a:off x="2915816" y="5229200"/>
            <a:ext cx="2304256" cy="792088"/>
          </a:xfrm>
          <a:prstGeom prst="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Joined up to fight for Britain in World War One</a:t>
            </a:r>
            <a:endParaRPr lang="en-US" dirty="0">
              <a:solidFill>
                <a:schemeClr val="tx1"/>
              </a:solidFill>
            </a:endParaRPr>
          </a:p>
        </p:txBody>
      </p:sp>
      <p:sp>
        <p:nvSpPr>
          <p:cNvPr id="11" name="Rectangle 10"/>
          <p:cNvSpPr/>
          <p:nvPr/>
        </p:nvSpPr>
        <p:spPr>
          <a:xfrm>
            <a:off x="2699792" y="1916832"/>
            <a:ext cx="2376264" cy="648072"/>
          </a:xfrm>
          <a:prstGeom prst="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Joined up to fight for Britain in World War One</a:t>
            </a:r>
            <a:endParaRPr lang="en-US" dirty="0">
              <a:solidFill>
                <a:schemeClr val="tx1"/>
              </a:solidFill>
            </a:endParaRPr>
          </a:p>
        </p:txBody>
      </p:sp>
      <p:sp>
        <p:nvSpPr>
          <p:cNvPr id="12" name="Rectangle 11"/>
          <p:cNvSpPr/>
          <p:nvPr/>
        </p:nvSpPr>
        <p:spPr>
          <a:xfrm>
            <a:off x="251520" y="5013176"/>
            <a:ext cx="2520280" cy="1008112"/>
          </a:xfrm>
          <a:prstGeom prst="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Stayed in Ireland and secretly planned a rebellion (the Easter Rising)</a:t>
            </a:r>
            <a:endParaRPr lang="en-US" dirty="0">
              <a:solidFill>
                <a:schemeClr val="tx1"/>
              </a:solidFill>
            </a:endParaRPr>
          </a:p>
        </p:txBody>
      </p:sp>
      <p:sp>
        <p:nvSpPr>
          <p:cNvPr id="13" name="Down Arrow 12"/>
          <p:cNvSpPr/>
          <p:nvPr/>
        </p:nvSpPr>
        <p:spPr>
          <a:xfrm>
            <a:off x="3923928" y="4077072"/>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2271452" flipH="1">
            <a:off x="2459662" y="4013916"/>
            <a:ext cx="360040" cy="10239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940152" y="6093296"/>
            <a:ext cx="295232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Threat of conscription in Ireland causes anti-British sentiment</a:t>
            </a:r>
            <a:endParaRPr lang="en-US" dirty="0"/>
          </a:p>
        </p:txBody>
      </p:sp>
      <p:sp>
        <p:nvSpPr>
          <p:cNvPr id="17" name="Rounded Rectangular Callout 16"/>
          <p:cNvSpPr/>
          <p:nvPr/>
        </p:nvSpPr>
        <p:spPr>
          <a:xfrm>
            <a:off x="6516216" y="1268760"/>
            <a:ext cx="2088232" cy="1080120"/>
          </a:xfrm>
          <a:prstGeom prst="wedgeRoundRectCallout">
            <a:avLst>
              <a:gd name="adj1" fmla="val 29363"/>
              <a:gd name="adj2" fmla="val 79623"/>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Trenches</a:t>
            </a:r>
          </a:p>
          <a:p>
            <a:r>
              <a:rPr lang="en-US" dirty="0" smtClean="0">
                <a:solidFill>
                  <a:schemeClr val="tx1"/>
                </a:solidFill>
              </a:rPr>
              <a:t>Poison Gas</a:t>
            </a:r>
          </a:p>
          <a:p>
            <a:r>
              <a:rPr lang="en-US" dirty="0" smtClean="0">
                <a:solidFill>
                  <a:schemeClr val="tx1"/>
                </a:solidFill>
              </a:rPr>
              <a:t>10 million soldiers died</a:t>
            </a:r>
            <a:endParaRPr lang="en-US" dirty="0">
              <a:solidFill>
                <a:schemeClr val="tx1"/>
              </a:solidFill>
            </a:endParaRPr>
          </a:p>
        </p:txBody>
      </p:sp>
      <p:sp>
        <p:nvSpPr>
          <p:cNvPr id="19" name="Rounded Rectangle 18"/>
          <p:cNvSpPr/>
          <p:nvPr/>
        </p:nvSpPr>
        <p:spPr>
          <a:xfrm>
            <a:off x="251520" y="6093296"/>
            <a:ext cx="1944216" cy="576064"/>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“England’s difficulty is Ireland’s opportunity”</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1916 Easter Rising</a:t>
            </a:r>
            <a:endParaRPr lang="en-US" dirty="0"/>
          </a:p>
        </p:txBody>
      </p:sp>
      <p:pic>
        <p:nvPicPr>
          <p:cNvPr id="5122" name="Picture 2" descr="http://home.mysmark.com/cms-wp/wp-content/uploads/2016/03/easter-rising.jpg"/>
          <p:cNvPicPr>
            <a:picLocks noGrp="1" noChangeAspect="1" noChangeArrowheads="1"/>
          </p:cNvPicPr>
          <p:nvPr>
            <p:ph sz="quarter" idx="1"/>
          </p:nvPr>
        </p:nvPicPr>
        <p:blipFill>
          <a:blip r:embed="rId3" cstate="print"/>
          <a:srcRect l="4263" r="16873"/>
          <a:stretch>
            <a:fillRect/>
          </a:stretch>
        </p:blipFill>
        <p:spPr bwMode="auto">
          <a:xfrm>
            <a:off x="179512" y="4646390"/>
            <a:ext cx="5328592" cy="2022970"/>
          </a:xfrm>
          <a:prstGeom prst="rect">
            <a:avLst/>
          </a:prstGeom>
          <a:noFill/>
        </p:spPr>
      </p:pic>
      <p:sp>
        <p:nvSpPr>
          <p:cNvPr id="5" name="TextBox 4"/>
          <p:cNvSpPr txBox="1"/>
          <p:nvPr/>
        </p:nvSpPr>
        <p:spPr>
          <a:xfrm>
            <a:off x="7452320" y="-171400"/>
            <a:ext cx="4536504" cy="646331"/>
          </a:xfrm>
          <a:prstGeom prst="rect">
            <a:avLst/>
          </a:prstGeom>
          <a:noFill/>
        </p:spPr>
        <p:txBody>
          <a:bodyPr wrap="square" rtlCol="0">
            <a:spAutoFit/>
          </a:bodyPr>
          <a:lstStyle/>
          <a:p>
            <a:endParaRPr lang="en-US" dirty="0" smtClean="0"/>
          </a:p>
          <a:p>
            <a:endParaRPr lang="en-US" dirty="0"/>
          </a:p>
        </p:txBody>
      </p:sp>
      <p:sp>
        <p:nvSpPr>
          <p:cNvPr id="22" name="Rounded Rectangle 21"/>
          <p:cNvSpPr/>
          <p:nvPr/>
        </p:nvSpPr>
        <p:spPr>
          <a:xfrm>
            <a:off x="5724128" y="4653136"/>
            <a:ext cx="2304256"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smtClean="0"/>
              <a:t>At first public opinion was against the Rising: Large areas of Dublin were destroyed and civilians had been killed and wounded.</a:t>
            </a:r>
            <a:endParaRPr lang="en-US" sz="1700" dirty="0"/>
          </a:p>
        </p:txBody>
      </p:sp>
      <p:sp>
        <p:nvSpPr>
          <p:cNvPr id="25" name="Rectangle 24"/>
          <p:cNvSpPr/>
          <p:nvPr/>
        </p:nvSpPr>
        <p:spPr>
          <a:xfrm>
            <a:off x="2339752" y="2996952"/>
            <a:ext cx="3456384" cy="1440160"/>
          </a:xfrm>
          <a:prstGeom prst="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2000 rebels occupied the G.P.O. and other important Dublin buildings.</a:t>
            </a:r>
          </a:p>
          <a:p>
            <a:r>
              <a:rPr lang="en-US" dirty="0" smtClean="0"/>
              <a:t>They proclaimed the Irish Republic and raised the Irish flag for the first time. </a:t>
            </a:r>
            <a:endParaRPr lang="en-US" dirty="0"/>
          </a:p>
        </p:txBody>
      </p:sp>
      <p:sp>
        <p:nvSpPr>
          <p:cNvPr id="27" name="Rounded Rectangle 26"/>
          <p:cNvSpPr/>
          <p:nvPr/>
        </p:nvSpPr>
        <p:spPr>
          <a:xfrm>
            <a:off x="107504" y="2924944"/>
            <a:ext cx="2088232" cy="1512168"/>
          </a:xfrm>
          <a:prstGeom prst="round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Rebel Groups involved:</a:t>
            </a:r>
          </a:p>
          <a:p>
            <a:r>
              <a:rPr lang="en-US" sz="1600" dirty="0" smtClean="0">
                <a:solidFill>
                  <a:schemeClr val="tx1"/>
                </a:solidFill>
              </a:rPr>
              <a:t>I.R.B</a:t>
            </a:r>
          </a:p>
          <a:p>
            <a:r>
              <a:rPr lang="en-US" sz="1600" dirty="0" smtClean="0">
                <a:solidFill>
                  <a:schemeClr val="tx1"/>
                </a:solidFill>
              </a:rPr>
              <a:t>Irish Volunteers</a:t>
            </a:r>
          </a:p>
          <a:p>
            <a:r>
              <a:rPr lang="en-US" sz="1600" dirty="0" smtClean="0">
                <a:solidFill>
                  <a:schemeClr val="tx1"/>
                </a:solidFill>
              </a:rPr>
              <a:t>Irish Citizen Army</a:t>
            </a:r>
          </a:p>
          <a:p>
            <a:r>
              <a:rPr lang="en-US" sz="1600" dirty="0" err="1" smtClean="0">
                <a:solidFill>
                  <a:schemeClr val="tx1"/>
                </a:solidFill>
              </a:rPr>
              <a:t>Cumann</a:t>
            </a:r>
            <a:r>
              <a:rPr lang="en-US" sz="1600" dirty="0" smtClean="0">
                <a:solidFill>
                  <a:schemeClr val="tx1"/>
                </a:solidFill>
              </a:rPr>
              <a:t> </a:t>
            </a:r>
            <a:r>
              <a:rPr lang="en-US" sz="1600" dirty="0" err="1" smtClean="0">
                <a:solidFill>
                  <a:schemeClr val="tx1"/>
                </a:solidFill>
              </a:rPr>
              <a:t>na</a:t>
            </a:r>
            <a:r>
              <a:rPr lang="en-US" sz="1600" dirty="0" smtClean="0">
                <a:solidFill>
                  <a:schemeClr val="tx1"/>
                </a:solidFill>
              </a:rPr>
              <a:t> </a:t>
            </a:r>
            <a:r>
              <a:rPr lang="en-US" sz="1600" dirty="0" err="1" smtClean="0">
                <a:solidFill>
                  <a:schemeClr val="tx1"/>
                </a:solidFill>
              </a:rPr>
              <a:t>mBán</a:t>
            </a:r>
            <a:endParaRPr lang="en-US" sz="1600" dirty="0" smtClean="0">
              <a:solidFill>
                <a:schemeClr val="tx1"/>
              </a:solidFill>
            </a:endParaRPr>
          </a:p>
        </p:txBody>
      </p:sp>
      <p:sp>
        <p:nvSpPr>
          <p:cNvPr id="28" name="Rounded Rectangle 27"/>
          <p:cNvSpPr/>
          <p:nvPr/>
        </p:nvSpPr>
        <p:spPr>
          <a:xfrm>
            <a:off x="2843808" y="1412776"/>
            <a:ext cx="244827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Problems for the rebels:</a:t>
            </a:r>
          </a:p>
        </p:txBody>
      </p:sp>
      <p:sp>
        <p:nvSpPr>
          <p:cNvPr id="29" name="Rounded Rectangle 28"/>
          <p:cNvSpPr/>
          <p:nvPr/>
        </p:nvSpPr>
        <p:spPr>
          <a:xfrm>
            <a:off x="1259632" y="1556792"/>
            <a:ext cx="1152128" cy="792088"/>
          </a:xfrm>
          <a:prstGeom prst="round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Shortage of weapons </a:t>
            </a:r>
          </a:p>
        </p:txBody>
      </p:sp>
      <p:sp>
        <p:nvSpPr>
          <p:cNvPr id="31" name="Rounded Rectangle 30"/>
          <p:cNvSpPr/>
          <p:nvPr/>
        </p:nvSpPr>
        <p:spPr>
          <a:xfrm>
            <a:off x="4355976" y="2132856"/>
            <a:ext cx="1296144" cy="792088"/>
          </a:xfrm>
          <a:prstGeom prst="round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Rising happened in Dublin only</a:t>
            </a:r>
          </a:p>
        </p:txBody>
      </p:sp>
      <p:sp>
        <p:nvSpPr>
          <p:cNvPr id="32" name="Rounded Rectangle 31"/>
          <p:cNvSpPr/>
          <p:nvPr/>
        </p:nvSpPr>
        <p:spPr>
          <a:xfrm>
            <a:off x="2699792" y="2060848"/>
            <a:ext cx="1368152" cy="864096"/>
          </a:xfrm>
          <a:prstGeom prst="round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Less rebels than expected</a:t>
            </a:r>
          </a:p>
        </p:txBody>
      </p:sp>
      <p:sp>
        <p:nvSpPr>
          <p:cNvPr id="34" name="Rectangle 33"/>
          <p:cNvSpPr/>
          <p:nvPr/>
        </p:nvSpPr>
        <p:spPr>
          <a:xfrm>
            <a:off x="6588224" y="3212976"/>
            <a:ext cx="2304256" cy="1224136"/>
          </a:xfrm>
          <a:prstGeom prst="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British reinforcements arrived. British forces shell the city. The rebels surrender after 6 days.</a:t>
            </a:r>
            <a:endParaRPr lang="en-US" dirty="0"/>
          </a:p>
        </p:txBody>
      </p:sp>
      <p:sp>
        <p:nvSpPr>
          <p:cNvPr id="35" name="Right Arrow 34"/>
          <p:cNvSpPr/>
          <p:nvPr/>
        </p:nvSpPr>
        <p:spPr>
          <a:xfrm>
            <a:off x="5940152" y="3429000"/>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724128" y="1556792"/>
            <a:ext cx="1331640" cy="720080"/>
          </a:xfrm>
          <a:prstGeom prst="round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Important buildings were not captured</a:t>
            </a:r>
          </a:p>
        </p:txBody>
      </p:sp>
      <p:sp>
        <p:nvSpPr>
          <p:cNvPr id="20" name="Down Arrow 19"/>
          <p:cNvSpPr/>
          <p:nvPr/>
        </p:nvSpPr>
        <p:spPr>
          <a:xfrm>
            <a:off x="3275856" y="1772816"/>
            <a:ext cx="4320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4644008" y="1772816"/>
            <a:ext cx="4320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4649113">
            <a:off x="2411760" y="1556792"/>
            <a:ext cx="4320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16950887" flipH="1">
            <a:off x="5320699" y="1510859"/>
            <a:ext cx="4320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 Rising Aftermath</a:t>
            </a:r>
            <a:endParaRPr lang="en-US" dirty="0"/>
          </a:p>
        </p:txBody>
      </p:sp>
      <p:sp>
        <p:nvSpPr>
          <p:cNvPr id="4" name="Rounded Rectangle 3"/>
          <p:cNvSpPr/>
          <p:nvPr/>
        </p:nvSpPr>
        <p:spPr>
          <a:xfrm flipH="1">
            <a:off x="7092280" y="3933056"/>
            <a:ext cx="1584176" cy="1800200"/>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flipH="1">
            <a:off x="395536" y="3933056"/>
            <a:ext cx="1584176" cy="1813546"/>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3848" y="3933056"/>
            <a:ext cx="2664296" cy="1815509"/>
          </a:xfrm>
          <a:prstGeom prst="round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1520" y="3645024"/>
            <a:ext cx="18002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Countess </a:t>
            </a:r>
            <a:r>
              <a:rPr lang="en-US" sz="1600" dirty="0" err="1" smtClean="0"/>
              <a:t>Markievcz</a:t>
            </a:r>
            <a:endParaRPr lang="en-US" sz="1600" dirty="0"/>
          </a:p>
        </p:txBody>
      </p:sp>
      <p:sp>
        <p:nvSpPr>
          <p:cNvPr id="8" name="Rectangle 7"/>
          <p:cNvSpPr/>
          <p:nvPr/>
        </p:nvSpPr>
        <p:spPr>
          <a:xfrm>
            <a:off x="3635896" y="3645024"/>
            <a:ext cx="18002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Eamon</a:t>
            </a:r>
            <a:r>
              <a:rPr lang="en-US" sz="1600" dirty="0" smtClean="0"/>
              <a:t> De Valera</a:t>
            </a:r>
            <a:endParaRPr lang="en-US" sz="1600" dirty="0"/>
          </a:p>
        </p:txBody>
      </p:sp>
      <p:sp>
        <p:nvSpPr>
          <p:cNvPr id="9" name="Rectangle 8"/>
          <p:cNvSpPr/>
          <p:nvPr/>
        </p:nvSpPr>
        <p:spPr>
          <a:xfrm>
            <a:off x="7020272" y="3645024"/>
            <a:ext cx="18002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Michael Collins</a:t>
            </a:r>
            <a:endParaRPr lang="en-US" sz="1600" dirty="0"/>
          </a:p>
        </p:txBody>
      </p:sp>
      <p:sp>
        <p:nvSpPr>
          <p:cNvPr id="10" name="Oval 9"/>
          <p:cNvSpPr/>
          <p:nvPr/>
        </p:nvSpPr>
        <p:spPr>
          <a:xfrm>
            <a:off x="4355976" y="4437112"/>
            <a:ext cx="504056" cy="50405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55776" y="2708920"/>
            <a:ext cx="396044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Easter Rising was (wrongly) called the Sinn </a:t>
            </a:r>
            <a:r>
              <a:rPr lang="en-US" dirty="0" err="1" smtClean="0"/>
              <a:t>Féin</a:t>
            </a:r>
            <a:r>
              <a:rPr lang="en-US" dirty="0" smtClean="0"/>
              <a:t> Rising</a:t>
            </a:r>
            <a:endParaRPr lang="en-US" dirty="0"/>
          </a:p>
        </p:txBody>
      </p:sp>
      <p:sp>
        <p:nvSpPr>
          <p:cNvPr id="12" name="Rounded Rectangle 11"/>
          <p:cNvSpPr/>
          <p:nvPr/>
        </p:nvSpPr>
        <p:spPr>
          <a:xfrm>
            <a:off x="179512" y="1772816"/>
            <a:ext cx="1872208" cy="288032"/>
          </a:xfrm>
          <a:prstGeom prst="roundRect">
            <a:avLst/>
          </a:prstGeom>
          <a:solidFill>
            <a:srgbClr val="EBD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British Reaction</a:t>
            </a:r>
            <a:endParaRPr lang="en-US" dirty="0">
              <a:solidFill>
                <a:schemeClr val="tx1"/>
              </a:solidFill>
            </a:endParaRPr>
          </a:p>
        </p:txBody>
      </p:sp>
      <p:sp>
        <p:nvSpPr>
          <p:cNvPr id="13" name="Rounded Rectangle 12"/>
          <p:cNvSpPr/>
          <p:nvPr/>
        </p:nvSpPr>
        <p:spPr>
          <a:xfrm>
            <a:off x="3059832" y="1412776"/>
            <a:ext cx="1800200" cy="288032"/>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Executions</a:t>
            </a:r>
            <a:endParaRPr lang="en-US" dirty="0"/>
          </a:p>
        </p:txBody>
      </p:sp>
      <p:sp>
        <p:nvSpPr>
          <p:cNvPr id="14" name="Rounded Rectangle 13"/>
          <p:cNvSpPr/>
          <p:nvPr/>
        </p:nvSpPr>
        <p:spPr>
          <a:xfrm>
            <a:off x="3059832" y="2132856"/>
            <a:ext cx="1800200" cy="288032"/>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Mass Arrests</a:t>
            </a:r>
            <a:endParaRPr lang="en-US" dirty="0"/>
          </a:p>
        </p:txBody>
      </p:sp>
      <p:sp>
        <p:nvSpPr>
          <p:cNvPr id="15" name="Rounded Rectangle 14"/>
          <p:cNvSpPr/>
          <p:nvPr/>
        </p:nvSpPr>
        <p:spPr>
          <a:xfrm>
            <a:off x="3059832" y="1772816"/>
            <a:ext cx="1800200" cy="288032"/>
          </a:xfrm>
          <a:prstGeom prst="roundRect">
            <a:avLst/>
          </a:prstGeom>
          <a:solidFill>
            <a:srgbClr val="D495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Internment</a:t>
            </a:r>
            <a:endParaRPr lang="en-US" dirty="0"/>
          </a:p>
        </p:txBody>
      </p:sp>
      <p:sp>
        <p:nvSpPr>
          <p:cNvPr id="16" name="Right Arrow 15"/>
          <p:cNvSpPr/>
          <p:nvPr/>
        </p:nvSpPr>
        <p:spPr>
          <a:xfrm>
            <a:off x="5148064" y="1628800"/>
            <a:ext cx="43204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724128" y="1340768"/>
            <a:ext cx="2016224" cy="1152128"/>
          </a:xfrm>
          <a:prstGeom prst="roundRect">
            <a:avLst/>
          </a:prstGeom>
          <a:solidFill>
            <a:srgbClr val="D379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 Support grows for the rising</a:t>
            </a:r>
            <a:endParaRPr lang="en-US" dirty="0"/>
          </a:p>
        </p:txBody>
      </p:sp>
      <p:sp>
        <p:nvSpPr>
          <p:cNvPr id="18" name="Right Arrow 17"/>
          <p:cNvSpPr/>
          <p:nvPr/>
        </p:nvSpPr>
        <p:spPr>
          <a:xfrm>
            <a:off x="2267744" y="1628800"/>
            <a:ext cx="43204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79512" y="5805264"/>
            <a:ext cx="208823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Escaped execution because she was a woman</a:t>
            </a:r>
            <a:endParaRPr lang="en-US" dirty="0"/>
          </a:p>
        </p:txBody>
      </p:sp>
      <p:sp>
        <p:nvSpPr>
          <p:cNvPr id="21" name="Rounded Rectangle 20"/>
          <p:cNvSpPr/>
          <p:nvPr/>
        </p:nvSpPr>
        <p:spPr>
          <a:xfrm>
            <a:off x="3203848" y="5813648"/>
            <a:ext cx="2664296" cy="927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The only leader from the Easter Rising who was  not executed.  De Valera was not executed because he was an American citizen.</a:t>
            </a:r>
            <a:endParaRPr lang="en-US" sz="1400" dirty="0"/>
          </a:p>
        </p:txBody>
      </p:sp>
      <p:sp>
        <p:nvSpPr>
          <p:cNvPr id="23" name="Rounded Rectangle 22"/>
          <p:cNvSpPr/>
          <p:nvPr/>
        </p:nvSpPr>
        <p:spPr>
          <a:xfrm>
            <a:off x="6732240" y="5805264"/>
            <a:ext cx="223224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Sent to a prison camp where he became  an important rebel leader</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5662</TotalTime>
  <Words>1942</Words>
  <Application>Microsoft Office PowerPoint</Application>
  <PresentationFormat>On-screen Show (4:3)</PresentationFormat>
  <Paragraphs>294</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Equity</vt:lpstr>
      <vt:lpstr>Revolutionary Ireland</vt:lpstr>
      <vt:lpstr>Background 1800s</vt:lpstr>
      <vt:lpstr>Nationalists - Home Rule</vt:lpstr>
      <vt:lpstr>Growth of Unionism</vt:lpstr>
      <vt:lpstr>Unionist Resistance to Home Rule</vt:lpstr>
      <vt:lpstr>Gaelic Revival</vt:lpstr>
      <vt:lpstr>World War One</vt:lpstr>
      <vt:lpstr>1916 Easter Rising</vt:lpstr>
      <vt:lpstr>Easter Rising Aftermath</vt:lpstr>
      <vt:lpstr>1918 General election, first Dáil </vt:lpstr>
      <vt:lpstr>The War of Independence</vt:lpstr>
      <vt:lpstr>The War of Independence begins</vt:lpstr>
      <vt:lpstr>War of Independence: I.R.A. Campaign</vt:lpstr>
      <vt:lpstr>War of Independence: British Response</vt:lpstr>
      <vt:lpstr>Intelligence &amp; Espionage (Spying)</vt:lpstr>
      <vt:lpstr>Bloody Sunday 21st November 1920 </vt:lpstr>
      <vt:lpstr>Government of Ireland Act 1920</vt:lpstr>
      <vt:lpstr>Truce &amp; Treaty</vt:lpstr>
      <vt:lpstr>Treaty splits the country</vt:lpstr>
      <vt:lpstr>The Irish Civil War</vt:lpstr>
      <vt:lpstr>End of the Civil War</vt:lpstr>
      <vt:lpstr>Glossary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1912-23</dc:title>
  <dc:creator>abarrettmcginley</dc:creator>
  <cp:lastModifiedBy>nbrennan</cp:lastModifiedBy>
  <cp:revision>551</cp:revision>
  <dcterms:created xsi:type="dcterms:W3CDTF">2020-02-17T11:45:39Z</dcterms:created>
  <dcterms:modified xsi:type="dcterms:W3CDTF">2020-04-20T16:12:22Z</dcterms:modified>
</cp:coreProperties>
</file>